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1" r:id="rId9"/>
    <p:sldId id="264" r:id="rId10"/>
    <p:sldId id="268" r:id="rId11"/>
    <p:sldId id="269" r:id="rId12"/>
    <p:sldId id="27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E75CC-6F9C-E691-2FCF-019102E201F9}" v="177" dt="2025-12-04T21:57:49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AD64C8-7212-41E0-9A28-0531DFC5C5D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00C318-B9AA-4C05-B63E-B351A9A10CF8}">
      <dgm:prSet phldrT="[Text]" phldr="0"/>
      <dgm:spPr/>
      <dgm:t>
        <a:bodyPr/>
        <a:lstStyle/>
        <a:p>
          <a:pPr rtl="0"/>
          <a:r>
            <a:rPr lang="en-US" dirty="0">
              <a:latin typeface="Bierstadt"/>
            </a:rPr>
            <a:t>Created new variables</a:t>
          </a:r>
          <a:endParaRPr lang="en-US" dirty="0"/>
        </a:p>
      </dgm:t>
    </dgm:pt>
    <dgm:pt modelId="{CCCE1FB3-0C50-46F1-B33E-D34B5C51F0A5}" type="parTrans" cxnId="{B46FF906-9657-478E-BEF5-B579A35A4986}">
      <dgm:prSet/>
      <dgm:spPr/>
      <dgm:t>
        <a:bodyPr/>
        <a:lstStyle/>
        <a:p>
          <a:endParaRPr lang="en-US"/>
        </a:p>
      </dgm:t>
    </dgm:pt>
    <dgm:pt modelId="{816437F0-4677-4132-9861-53AEE7768056}" type="sibTrans" cxnId="{B46FF906-9657-478E-BEF5-B579A35A4986}">
      <dgm:prSet/>
      <dgm:spPr/>
      <dgm:t>
        <a:bodyPr/>
        <a:lstStyle/>
        <a:p>
          <a:endParaRPr lang="en-US"/>
        </a:p>
      </dgm:t>
    </dgm:pt>
    <dgm:pt modelId="{797CC15E-B6B5-4773-BF78-42B1F30B0EFA}">
      <dgm:prSet phldrT="[Text]" phldr="0"/>
      <dgm:spPr/>
      <dgm:t>
        <a:bodyPr/>
        <a:lstStyle/>
        <a:p>
          <a:r>
            <a:rPr lang="en-US" dirty="0" err="1">
              <a:latin typeface="Bierstadt"/>
            </a:rPr>
            <a:t>ads_per_min</a:t>
          </a:r>
          <a:endParaRPr lang="en-US" dirty="0" err="1"/>
        </a:p>
      </dgm:t>
    </dgm:pt>
    <dgm:pt modelId="{F915B724-7B12-4B3E-846B-250F1BD74D58}" type="parTrans" cxnId="{D92B337D-A883-4F91-8D77-7796F134DD95}">
      <dgm:prSet/>
      <dgm:spPr/>
      <dgm:t>
        <a:bodyPr/>
        <a:lstStyle/>
        <a:p>
          <a:endParaRPr lang="en-US"/>
        </a:p>
      </dgm:t>
    </dgm:pt>
    <dgm:pt modelId="{D921771B-B180-476F-AB3F-BD04D414628A}" type="sibTrans" cxnId="{D92B337D-A883-4F91-8D77-7796F134DD95}">
      <dgm:prSet/>
      <dgm:spPr/>
      <dgm:t>
        <a:bodyPr/>
        <a:lstStyle/>
        <a:p>
          <a:endParaRPr lang="en-US"/>
        </a:p>
      </dgm:t>
    </dgm:pt>
    <dgm:pt modelId="{A6931B10-7A27-46FA-97FB-1C271DCB33A5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popularity_combo</a:t>
          </a:r>
          <a:endParaRPr lang="en-US" dirty="0"/>
        </a:p>
      </dgm:t>
    </dgm:pt>
    <dgm:pt modelId="{0B57E65B-8554-4826-B23D-7331DEC2B71E}" type="parTrans" cxnId="{5B35AB41-177D-42E0-8CCD-A95A5B601F24}">
      <dgm:prSet/>
      <dgm:spPr/>
      <dgm:t>
        <a:bodyPr/>
        <a:lstStyle/>
        <a:p>
          <a:endParaRPr lang="en-US"/>
        </a:p>
      </dgm:t>
    </dgm:pt>
    <dgm:pt modelId="{4B6E6441-856B-487A-AA5D-659AA8CB2E05}" type="sibTrans" cxnId="{5B35AB41-177D-42E0-8CCD-A95A5B601F24}">
      <dgm:prSet/>
      <dgm:spPr/>
      <dgm:t>
        <a:bodyPr/>
        <a:lstStyle/>
        <a:p>
          <a:endParaRPr lang="en-US"/>
        </a:p>
      </dgm:t>
    </dgm:pt>
    <dgm:pt modelId="{9FC1063D-54E9-464C-A1E7-592D0BB9189D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prime_time</a:t>
          </a:r>
          <a:endParaRPr lang="en-US" dirty="0"/>
        </a:p>
      </dgm:t>
    </dgm:pt>
    <dgm:pt modelId="{02A1E635-16F7-456B-877A-F296203F834A}" type="parTrans" cxnId="{CC145FF9-13BC-43E6-B375-EDC6DDE2BED3}">
      <dgm:prSet/>
      <dgm:spPr/>
      <dgm:t>
        <a:bodyPr/>
        <a:lstStyle/>
        <a:p>
          <a:endParaRPr lang="en-US"/>
        </a:p>
      </dgm:t>
    </dgm:pt>
    <dgm:pt modelId="{31C80941-68E3-4255-8ECE-1E16714396B7}" type="sibTrans" cxnId="{CC145FF9-13BC-43E6-B375-EDC6DDE2BED3}">
      <dgm:prSet/>
      <dgm:spPr/>
      <dgm:t>
        <a:bodyPr/>
        <a:lstStyle/>
        <a:p>
          <a:endParaRPr lang="en-US"/>
        </a:p>
      </dgm:t>
    </dgm:pt>
    <dgm:pt modelId="{A53679AD-C3E0-4A9C-9EDD-C51F48F9B256}">
      <dgm:prSet phldrT="[Text]" phldr="0"/>
      <dgm:spPr/>
      <dgm:t>
        <a:bodyPr/>
        <a:lstStyle/>
        <a:p>
          <a:pPr rtl="0"/>
          <a:r>
            <a:rPr lang="en-US" dirty="0">
              <a:latin typeface="Bierstadt"/>
            </a:rPr>
            <a:t>Encoded Categorical Variables</a:t>
          </a:r>
          <a:endParaRPr lang="en-US" dirty="0"/>
        </a:p>
      </dgm:t>
    </dgm:pt>
    <dgm:pt modelId="{BF14522B-8776-4BE4-9E24-B1613726D00F}" type="parTrans" cxnId="{601BB49A-ADA9-488B-B3C6-FA38ACF25452}">
      <dgm:prSet/>
      <dgm:spPr/>
      <dgm:t>
        <a:bodyPr/>
        <a:lstStyle/>
        <a:p>
          <a:endParaRPr lang="en-US"/>
        </a:p>
      </dgm:t>
    </dgm:pt>
    <dgm:pt modelId="{5AFC5281-70BE-41B1-AE54-5B49919B705A}" type="sibTrans" cxnId="{601BB49A-ADA9-488B-B3C6-FA38ACF25452}">
      <dgm:prSet/>
      <dgm:spPr/>
      <dgm:t>
        <a:bodyPr/>
        <a:lstStyle/>
        <a:p>
          <a:endParaRPr lang="en-US"/>
        </a:p>
      </dgm:t>
    </dgm:pt>
    <dgm:pt modelId="{6490D3AD-CE68-4052-AD86-984F7A84DE7A}">
      <dgm:prSet phldrT="[Text]" phldr="0"/>
      <dgm:spPr/>
      <dgm:t>
        <a:bodyPr/>
        <a:lstStyle/>
        <a:p>
          <a:r>
            <a:rPr lang="en-US" dirty="0">
              <a:latin typeface="Bierstadt"/>
            </a:rPr>
            <a:t>Genre</a:t>
          </a:r>
          <a:endParaRPr lang="en-US" dirty="0"/>
        </a:p>
      </dgm:t>
    </dgm:pt>
    <dgm:pt modelId="{EFF52E7C-9D61-4024-9C47-D28D7F4B95C0}" type="parTrans" cxnId="{C8792275-3EB8-45C1-B43D-E787AB780AB6}">
      <dgm:prSet/>
      <dgm:spPr/>
      <dgm:t>
        <a:bodyPr/>
        <a:lstStyle/>
        <a:p>
          <a:endParaRPr lang="en-US"/>
        </a:p>
      </dgm:t>
    </dgm:pt>
    <dgm:pt modelId="{2DC83F55-2C96-48A0-88CB-908847F0F834}" type="sibTrans" cxnId="{C8792275-3EB8-45C1-B43D-E787AB780AB6}">
      <dgm:prSet/>
      <dgm:spPr/>
      <dgm:t>
        <a:bodyPr/>
        <a:lstStyle/>
        <a:p>
          <a:endParaRPr lang="en-US"/>
        </a:p>
      </dgm:t>
    </dgm:pt>
    <dgm:pt modelId="{26074F94-57CA-4107-9569-5D19B6B78469}">
      <dgm:prSet phldr="0"/>
      <dgm:spPr/>
      <dgm:t>
        <a:bodyPr/>
        <a:lstStyle/>
        <a:p>
          <a:pPr rtl="0"/>
          <a:r>
            <a:rPr lang="en-US" dirty="0">
              <a:latin typeface="Bierstadt"/>
            </a:rPr>
            <a:t>Publication Time</a:t>
          </a:r>
        </a:p>
      </dgm:t>
    </dgm:pt>
    <dgm:pt modelId="{5CBAD677-5D16-489E-AF1B-ECC6DADA5158}" type="parTrans" cxnId="{E3FD2F8C-A696-4A21-A9B0-3C4C7C55A521}">
      <dgm:prSet/>
      <dgm:spPr/>
    </dgm:pt>
    <dgm:pt modelId="{D9277764-4AC9-4658-B955-62B62FA311ED}" type="sibTrans" cxnId="{E3FD2F8C-A696-4A21-A9B0-3C4C7C55A521}">
      <dgm:prSet/>
      <dgm:spPr/>
    </dgm:pt>
    <dgm:pt modelId="{89DF366A-4CC6-45D3-853B-30E6EBF83240}">
      <dgm:prSet phldr="0"/>
      <dgm:spPr/>
      <dgm:t>
        <a:bodyPr/>
        <a:lstStyle/>
        <a:p>
          <a:r>
            <a:rPr lang="en-US" dirty="0">
              <a:latin typeface="Bierstadt"/>
            </a:rPr>
            <a:t>Sentiment</a:t>
          </a:r>
        </a:p>
      </dgm:t>
    </dgm:pt>
    <dgm:pt modelId="{21FE8F0A-91FE-4F68-AD91-84EA170CF3C0}" type="parTrans" cxnId="{03EE594A-347C-4071-B9BF-461F826D64E7}">
      <dgm:prSet/>
      <dgm:spPr/>
    </dgm:pt>
    <dgm:pt modelId="{56B0BAB0-66BD-431E-B485-63E097F5A530}" type="sibTrans" cxnId="{03EE594A-347C-4071-B9BF-461F826D64E7}">
      <dgm:prSet/>
      <dgm:spPr/>
    </dgm:pt>
    <dgm:pt modelId="{79992117-BA0A-4C26-8B75-503F4379166A}">
      <dgm:prSet phldr="0"/>
      <dgm:spPr/>
      <dgm:t>
        <a:bodyPr/>
        <a:lstStyle/>
        <a:p>
          <a:pPr rtl="0"/>
          <a:r>
            <a:rPr lang="en-US" dirty="0">
              <a:latin typeface="Bierstadt"/>
            </a:rPr>
            <a:t>Scaled number features</a:t>
          </a:r>
        </a:p>
      </dgm:t>
    </dgm:pt>
    <dgm:pt modelId="{104C2B2B-2A8E-4C69-912D-8E871C802D8E}" type="parTrans" cxnId="{6F1DA53B-5DBF-41CA-A18F-690C148182B3}">
      <dgm:prSet/>
      <dgm:spPr/>
    </dgm:pt>
    <dgm:pt modelId="{54FCFB97-54ED-4CB6-A3B8-1ED36C060103}" type="sibTrans" cxnId="{6F1DA53B-5DBF-41CA-A18F-690C148182B3}">
      <dgm:prSet/>
      <dgm:spPr/>
    </dgm:pt>
    <dgm:pt modelId="{BCCF3EE1-E4F9-405F-955B-E35EA4A4755F}">
      <dgm:prSet phldr="0"/>
      <dgm:spPr/>
      <dgm:t>
        <a:bodyPr/>
        <a:lstStyle/>
        <a:p>
          <a:pPr rtl="0"/>
          <a:r>
            <a:rPr lang="en-US" dirty="0">
              <a:latin typeface="Bierstadt"/>
            </a:rPr>
            <a:t>Linear Regression</a:t>
          </a:r>
        </a:p>
      </dgm:t>
    </dgm:pt>
    <dgm:pt modelId="{5C10CD9E-D5AF-4D10-81CB-F5F058BDA915}" type="parTrans" cxnId="{A5E5D60D-DA79-4C1F-AEDB-CB84943730A2}">
      <dgm:prSet/>
      <dgm:spPr/>
    </dgm:pt>
    <dgm:pt modelId="{5BC13CE6-0595-47A9-B18D-F22422F7853D}" type="sibTrans" cxnId="{A5E5D60D-DA79-4C1F-AEDB-CB84943730A2}">
      <dgm:prSet/>
      <dgm:spPr/>
    </dgm:pt>
    <dgm:pt modelId="{3405CE42-28DB-490C-A796-C41D632BB0FD}">
      <dgm:prSet phldr="0"/>
      <dgm:spPr/>
      <dgm:t>
        <a:bodyPr/>
        <a:lstStyle/>
        <a:p>
          <a:pPr rtl="0"/>
          <a:r>
            <a:rPr lang="en-US">
              <a:latin typeface="Bierstadt"/>
            </a:rPr>
            <a:t>KNN</a:t>
          </a:r>
        </a:p>
      </dgm:t>
    </dgm:pt>
    <dgm:pt modelId="{50DDEA28-BAF4-4A28-8DE4-29BB0C626C29}" type="parTrans" cxnId="{81E06739-7EA2-40EA-AB32-1AE5F98DE2A1}">
      <dgm:prSet/>
      <dgm:spPr/>
    </dgm:pt>
    <dgm:pt modelId="{F2017BF7-40E8-411F-A5CC-88D54D0BA9A7}" type="sibTrans" cxnId="{81E06739-7EA2-40EA-AB32-1AE5F98DE2A1}">
      <dgm:prSet/>
      <dgm:spPr/>
    </dgm:pt>
    <dgm:pt modelId="{48EDEFB7-B9DE-4536-8CF7-7B1BAE626D4D}" type="pres">
      <dgm:prSet presAssocID="{B4AD64C8-7212-41E0-9A28-0531DFC5C5D6}" presName="Name0" presStyleCnt="0">
        <dgm:presLayoutVars>
          <dgm:dir/>
          <dgm:resizeHandles val="exact"/>
        </dgm:presLayoutVars>
      </dgm:prSet>
      <dgm:spPr/>
    </dgm:pt>
    <dgm:pt modelId="{F147E2A1-3F34-4009-ACAA-F596F1509938}" type="pres">
      <dgm:prSet presAssocID="{B700C318-B9AA-4C05-B63E-B351A9A10CF8}" presName="node" presStyleLbl="node1" presStyleIdx="0" presStyleCnt="3">
        <dgm:presLayoutVars>
          <dgm:bulletEnabled val="1"/>
        </dgm:presLayoutVars>
      </dgm:prSet>
      <dgm:spPr/>
    </dgm:pt>
    <dgm:pt modelId="{DAB334E3-88C1-425C-A09F-DF00AC82F776}" type="pres">
      <dgm:prSet presAssocID="{816437F0-4677-4132-9861-53AEE7768056}" presName="sibTrans" presStyleCnt="0"/>
      <dgm:spPr/>
    </dgm:pt>
    <dgm:pt modelId="{FE6AB22E-7799-434B-8CB4-3B60853A5036}" type="pres">
      <dgm:prSet presAssocID="{A53679AD-C3E0-4A9C-9EDD-C51F48F9B256}" presName="node" presStyleLbl="node1" presStyleIdx="1" presStyleCnt="3">
        <dgm:presLayoutVars>
          <dgm:bulletEnabled val="1"/>
        </dgm:presLayoutVars>
      </dgm:prSet>
      <dgm:spPr/>
    </dgm:pt>
    <dgm:pt modelId="{D8B339C5-3BD3-4448-AF57-75F638143FD8}" type="pres">
      <dgm:prSet presAssocID="{5AFC5281-70BE-41B1-AE54-5B49919B705A}" presName="sibTrans" presStyleCnt="0"/>
      <dgm:spPr/>
    </dgm:pt>
    <dgm:pt modelId="{0EB64735-965D-40BC-90FF-10CDC6128C5A}" type="pres">
      <dgm:prSet presAssocID="{79992117-BA0A-4C26-8B75-503F4379166A}" presName="node" presStyleLbl="node1" presStyleIdx="2" presStyleCnt="3">
        <dgm:presLayoutVars>
          <dgm:bulletEnabled val="1"/>
        </dgm:presLayoutVars>
      </dgm:prSet>
      <dgm:spPr/>
    </dgm:pt>
  </dgm:ptLst>
  <dgm:cxnLst>
    <dgm:cxn modelId="{B46FF906-9657-478E-BEF5-B579A35A4986}" srcId="{B4AD64C8-7212-41E0-9A28-0531DFC5C5D6}" destId="{B700C318-B9AA-4C05-B63E-B351A9A10CF8}" srcOrd="0" destOrd="0" parTransId="{CCCE1FB3-0C50-46F1-B33E-D34B5C51F0A5}" sibTransId="{816437F0-4677-4132-9861-53AEE7768056}"/>
    <dgm:cxn modelId="{3F36C107-6D1F-4C41-9725-D3BEC89C2807}" type="presOf" srcId="{A53679AD-C3E0-4A9C-9EDD-C51F48F9B256}" destId="{FE6AB22E-7799-434B-8CB4-3B60853A5036}" srcOrd="0" destOrd="0" presId="urn:microsoft.com/office/officeart/2005/8/layout/hList6"/>
    <dgm:cxn modelId="{A5E5D60D-DA79-4C1F-AEDB-CB84943730A2}" srcId="{79992117-BA0A-4C26-8B75-503F4379166A}" destId="{BCCF3EE1-E4F9-405F-955B-E35EA4A4755F}" srcOrd="1" destOrd="0" parTransId="{5C10CD9E-D5AF-4D10-81CB-F5F058BDA915}" sibTransId="{5BC13CE6-0595-47A9-B18D-F22422F7853D}"/>
    <dgm:cxn modelId="{F6FAC536-74AF-40A9-94CF-D3C7545964B7}" type="presOf" srcId="{9FC1063D-54E9-464C-A1E7-592D0BB9189D}" destId="{F147E2A1-3F34-4009-ACAA-F596F1509938}" srcOrd="0" destOrd="3" presId="urn:microsoft.com/office/officeart/2005/8/layout/hList6"/>
    <dgm:cxn modelId="{81E06739-7EA2-40EA-AB32-1AE5F98DE2A1}" srcId="{79992117-BA0A-4C26-8B75-503F4379166A}" destId="{3405CE42-28DB-490C-A796-C41D632BB0FD}" srcOrd="0" destOrd="0" parTransId="{50DDEA28-BAF4-4A28-8DE4-29BB0C626C29}" sibTransId="{F2017BF7-40E8-411F-A5CC-88D54D0BA9A7}"/>
    <dgm:cxn modelId="{6F1DA53B-5DBF-41CA-A18F-690C148182B3}" srcId="{B4AD64C8-7212-41E0-9A28-0531DFC5C5D6}" destId="{79992117-BA0A-4C26-8B75-503F4379166A}" srcOrd="2" destOrd="0" parTransId="{104C2B2B-2A8E-4C69-912D-8E871C802D8E}" sibTransId="{54FCFB97-54ED-4CB6-A3B8-1ED36C060103}"/>
    <dgm:cxn modelId="{5B35AB41-177D-42E0-8CCD-A95A5B601F24}" srcId="{B700C318-B9AA-4C05-B63E-B351A9A10CF8}" destId="{A6931B10-7A27-46FA-97FB-1C271DCB33A5}" srcOrd="1" destOrd="0" parTransId="{0B57E65B-8554-4826-B23D-7331DEC2B71E}" sibTransId="{4B6E6441-856B-487A-AA5D-659AA8CB2E05}"/>
    <dgm:cxn modelId="{23EA7668-F4CA-4E36-81C2-A1C8D99BC309}" type="presOf" srcId="{26074F94-57CA-4107-9569-5D19B6B78469}" destId="{FE6AB22E-7799-434B-8CB4-3B60853A5036}" srcOrd="0" destOrd="2" presId="urn:microsoft.com/office/officeart/2005/8/layout/hList6"/>
    <dgm:cxn modelId="{03EE594A-347C-4071-B9BF-461F826D64E7}" srcId="{A53679AD-C3E0-4A9C-9EDD-C51F48F9B256}" destId="{89DF366A-4CC6-45D3-853B-30E6EBF83240}" srcOrd="2" destOrd="0" parTransId="{21FE8F0A-91FE-4F68-AD91-84EA170CF3C0}" sibTransId="{56B0BAB0-66BD-431E-B485-63E097F5A530}"/>
    <dgm:cxn modelId="{583AEE6F-2B3B-41BC-90D3-4C4A8F178343}" type="presOf" srcId="{B4AD64C8-7212-41E0-9A28-0531DFC5C5D6}" destId="{48EDEFB7-B9DE-4536-8CF7-7B1BAE626D4D}" srcOrd="0" destOrd="0" presId="urn:microsoft.com/office/officeart/2005/8/layout/hList6"/>
    <dgm:cxn modelId="{C8792275-3EB8-45C1-B43D-E787AB780AB6}" srcId="{A53679AD-C3E0-4A9C-9EDD-C51F48F9B256}" destId="{6490D3AD-CE68-4052-AD86-984F7A84DE7A}" srcOrd="0" destOrd="0" parTransId="{EFF52E7C-9D61-4024-9C47-D28D7F4B95C0}" sibTransId="{2DC83F55-2C96-48A0-88CB-908847F0F834}"/>
    <dgm:cxn modelId="{75B09055-A4F9-4087-AC12-793204311C7B}" type="presOf" srcId="{B700C318-B9AA-4C05-B63E-B351A9A10CF8}" destId="{F147E2A1-3F34-4009-ACAA-F596F1509938}" srcOrd="0" destOrd="0" presId="urn:microsoft.com/office/officeart/2005/8/layout/hList6"/>
    <dgm:cxn modelId="{9B03AF7A-A199-4264-904C-AAFE56ECAE12}" type="presOf" srcId="{A6931B10-7A27-46FA-97FB-1C271DCB33A5}" destId="{F147E2A1-3F34-4009-ACAA-F596F1509938}" srcOrd="0" destOrd="2" presId="urn:microsoft.com/office/officeart/2005/8/layout/hList6"/>
    <dgm:cxn modelId="{D92B337D-A883-4F91-8D77-7796F134DD95}" srcId="{B700C318-B9AA-4C05-B63E-B351A9A10CF8}" destId="{797CC15E-B6B5-4773-BF78-42B1F30B0EFA}" srcOrd="0" destOrd="0" parTransId="{F915B724-7B12-4B3E-846B-250F1BD74D58}" sibTransId="{D921771B-B180-476F-AB3F-BD04D414628A}"/>
    <dgm:cxn modelId="{E3FD2F8C-A696-4A21-A9B0-3C4C7C55A521}" srcId="{A53679AD-C3E0-4A9C-9EDD-C51F48F9B256}" destId="{26074F94-57CA-4107-9569-5D19B6B78469}" srcOrd="1" destOrd="0" parTransId="{5CBAD677-5D16-489E-AF1B-ECC6DADA5158}" sibTransId="{D9277764-4AC9-4658-B955-62B62FA311ED}"/>
    <dgm:cxn modelId="{601BB49A-ADA9-488B-B3C6-FA38ACF25452}" srcId="{B4AD64C8-7212-41E0-9A28-0531DFC5C5D6}" destId="{A53679AD-C3E0-4A9C-9EDD-C51F48F9B256}" srcOrd="1" destOrd="0" parTransId="{BF14522B-8776-4BE4-9E24-B1613726D00F}" sibTransId="{5AFC5281-70BE-41B1-AE54-5B49919B705A}"/>
    <dgm:cxn modelId="{7E278DA7-E7ED-4C71-B70E-8BB35B92085F}" type="presOf" srcId="{BCCF3EE1-E4F9-405F-955B-E35EA4A4755F}" destId="{0EB64735-965D-40BC-90FF-10CDC6128C5A}" srcOrd="0" destOrd="2" presId="urn:microsoft.com/office/officeart/2005/8/layout/hList6"/>
    <dgm:cxn modelId="{E13F0FB3-878C-4E67-8A43-D35828C89574}" type="presOf" srcId="{3405CE42-28DB-490C-A796-C41D632BB0FD}" destId="{0EB64735-965D-40BC-90FF-10CDC6128C5A}" srcOrd="0" destOrd="1" presId="urn:microsoft.com/office/officeart/2005/8/layout/hList6"/>
    <dgm:cxn modelId="{E6F6C6C3-7E48-492B-9347-6B654EBD4C13}" type="presOf" srcId="{6490D3AD-CE68-4052-AD86-984F7A84DE7A}" destId="{FE6AB22E-7799-434B-8CB4-3B60853A5036}" srcOrd="0" destOrd="1" presId="urn:microsoft.com/office/officeart/2005/8/layout/hList6"/>
    <dgm:cxn modelId="{55B6DBD0-761A-45B4-87FF-57F943881802}" type="presOf" srcId="{79992117-BA0A-4C26-8B75-503F4379166A}" destId="{0EB64735-965D-40BC-90FF-10CDC6128C5A}" srcOrd="0" destOrd="0" presId="urn:microsoft.com/office/officeart/2005/8/layout/hList6"/>
    <dgm:cxn modelId="{CC145FF9-13BC-43E6-B375-EDC6DDE2BED3}" srcId="{B700C318-B9AA-4C05-B63E-B351A9A10CF8}" destId="{9FC1063D-54E9-464C-A1E7-592D0BB9189D}" srcOrd="2" destOrd="0" parTransId="{02A1E635-16F7-456B-877A-F296203F834A}" sibTransId="{31C80941-68E3-4255-8ECE-1E16714396B7}"/>
    <dgm:cxn modelId="{93A86FF9-7772-4F00-AAAD-5A0A759022FC}" type="presOf" srcId="{797CC15E-B6B5-4773-BF78-42B1F30B0EFA}" destId="{F147E2A1-3F34-4009-ACAA-F596F1509938}" srcOrd="0" destOrd="1" presId="urn:microsoft.com/office/officeart/2005/8/layout/hList6"/>
    <dgm:cxn modelId="{B02BE9FA-7475-4458-99BD-DF050346A3E2}" type="presOf" srcId="{89DF366A-4CC6-45D3-853B-30E6EBF83240}" destId="{FE6AB22E-7799-434B-8CB4-3B60853A5036}" srcOrd="0" destOrd="3" presId="urn:microsoft.com/office/officeart/2005/8/layout/hList6"/>
    <dgm:cxn modelId="{E8374F2F-61DF-4AC9-B40C-371C823EA163}" type="presParOf" srcId="{48EDEFB7-B9DE-4536-8CF7-7B1BAE626D4D}" destId="{F147E2A1-3F34-4009-ACAA-F596F1509938}" srcOrd="0" destOrd="0" presId="urn:microsoft.com/office/officeart/2005/8/layout/hList6"/>
    <dgm:cxn modelId="{67020434-EC87-4181-B272-333986710D48}" type="presParOf" srcId="{48EDEFB7-B9DE-4536-8CF7-7B1BAE626D4D}" destId="{DAB334E3-88C1-425C-A09F-DF00AC82F776}" srcOrd="1" destOrd="0" presId="urn:microsoft.com/office/officeart/2005/8/layout/hList6"/>
    <dgm:cxn modelId="{71FD0749-10E0-4751-A417-7B417BBF5568}" type="presParOf" srcId="{48EDEFB7-B9DE-4536-8CF7-7B1BAE626D4D}" destId="{FE6AB22E-7799-434B-8CB4-3B60853A5036}" srcOrd="2" destOrd="0" presId="urn:microsoft.com/office/officeart/2005/8/layout/hList6"/>
    <dgm:cxn modelId="{34C4F6CE-F622-4D6B-B9D4-E558F7A8B947}" type="presParOf" srcId="{48EDEFB7-B9DE-4536-8CF7-7B1BAE626D4D}" destId="{D8B339C5-3BD3-4448-AF57-75F638143FD8}" srcOrd="3" destOrd="0" presId="urn:microsoft.com/office/officeart/2005/8/layout/hList6"/>
    <dgm:cxn modelId="{046300DF-A77B-431D-9A93-5D6BC6DF8979}" type="presParOf" srcId="{48EDEFB7-B9DE-4536-8CF7-7B1BAE626D4D}" destId="{0EB64735-965D-40BC-90FF-10CDC6128C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38D23-7E8D-4272-A53A-9A2AF010F138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4EE0DB-0F45-474B-8916-3E031E847D83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en-US">
              <a:solidFill>
                <a:srgbClr val="FFFFFF"/>
              </a:solidFill>
              <a:latin typeface="Bierstadt"/>
              <a:ea typeface="+mn-ea"/>
              <a:cs typeface="+mn-cs"/>
            </a:rPr>
            <a:t>Models Test:</a:t>
          </a:r>
          <a:endParaRPr lang="en-US">
            <a:solidFill>
              <a:srgbClr val="FFFFFF"/>
            </a:solidFill>
            <a:ea typeface="+mn-ea"/>
            <a:cs typeface="+mn-cs"/>
          </a:endParaRPr>
        </a:p>
      </dgm:t>
    </dgm:pt>
    <dgm:pt modelId="{F699D690-B308-430D-BBD6-06AE864BD283}" type="parTrans" cxnId="{5E78F307-D583-424F-8D2C-35AB9606ED89}">
      <dgm:prSet/>
      <dgm:spPr/>
      <dgm:t>
        <a:bodyPr/>
        <a:lstStyle/>
        <a:p>
          <a:endParaRPr lang="en-US"/>
        </a:p>
      </dgm:t>
    </dgm:pt>
    <dgm:pt modelId="{65EA7848-B62C-478D-AF2C-17AAF4143406}" type="sibTrans" cxnId="{5E78F307-D583-424F-8D2C-35AB9606ED8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B96C739-1F3F-4626-A9BE-CE78CF415A58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sz="1400" dirty="0">
              <a:solidFill>
                <a:srgbClr val="FFFFFF"/>
              </a:solidFill>
              <a:latin typeface="Bierstadt"/>
              <a:ea typeface="+mn-ea"/>
              <a:cs typeface="+mn-cs"/>
            </a:rPr>
            <a:t>Linear Regression (baseline)</a:t>
          </a:r>
          <a:endParaRPr lang="en-US" sz="1400" dirty="0">
            <a:solidFill>
              <a:srgbClr val="FFFFFF"/>
            </a:solidFill>
            <a:ea typeface="+mn-ea"/>
            <a:cs typeface="+mn-cs"/>
          </a:endParaRPr>
        </a:p>
      </dgm:t>
    </dgm:pt>
    <dgm:pt modelId="{9E66E8E7-5DB3-4A7A-8938-3CB788B47CE6}" type="parTrans" cxnId="{4C797304-148F-44BB-A765-70D10C0B0B73}">
      <dgm:prSet/>
      <dgm:spPr/>
      <dgm:t>
        <a:bodyPr/>
        <a:lstStyle/>
        <a:p>
          <a:endParaRPr lang="en-US"/>
        </a:p>
      </dgm:t>
    </dgm:pt>
    <dgm:pt modelId="{C4375BEB-992C-42A1-B403-07EC9D0A3CFF}" type="sibTrans" cxnId="{4C797304-148F-44BB-A765-70D10C0B0B73}">
      <dgm:prSet/>
      <dgm:spPr/>
      <dgm:t>
        <a:bodyPr/>
        <a:lstStyle/>
        <a:p>
          <a:endParaRPr lang="en-US"/>
        </a:p>
      </dgm:t>
    </dgm:pt>
    <dgm:pt modelId="{7FB7DBD0-F481-449E-9CD0-981E052CCABA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en-US" dirty="0">
              <a:solidFill>
                <a:srgbClr val="FFFFFF"/>
              </a:solidFill>
              <a:latin typeface="Bierstadt"/>
              <a:ea typeface="+mn-ea"/>
              <a:cs typeface="+mn-cs"/>
            </a:rPr>
            <a:t>Evaluation Metrics:</a:t>
          </a:r>
          <a:endParaRPr lang="en-US" dirty="0">
            <a:solidFill>
              <a:srgbClr val="FFFFFF"/>
            </a:solidFill>
            <a:ea typeface="+mn-ea"/>
            <a:cs typeface="+mn-cs"/>
          </a:endParaRPr>
        </a:p>
      </dgm:t>
    </dgm:pt>
    <dgm:pt modelId="{E2F3DD93-370C-467E-8B15-91F2D97BC176}" type="parTrans" cxnId="{C97F5343-C59F-4BC7-AA45-7131CA10270E}">
      <dgm:prSet/>
      <dgm:spPr/>
      <dgm:t>
        <a:bodyPr/>
        <a:lstStyle/>
        <a:p>
          <a:endParaRPr lang="en-US"/>
        </a:p>
      </dgm:t>
    </dgm:pt>
    <dgm:pt modelId="{98CEBB13-3E79-4F31-997B-E8CBAFDAA650}" type="sibTrans" cxnId="{C97F5343-C59F-4BC7-AA45-7131CA1027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C57316C-FFCF-4024-A2DA-91F74F99A491}">
      <dgm:prSet/>
      <dgm:spPr/>
      <dgm:t>
        <a:bodyPr/>
        <a:lstStyle/>
        <a:p>
          <a:pPr algn="l" rtl="0">
            <a:lnSpc>
              <a:spcPct val="100000"/>
            </a:lnSpc>
          </a:pPr>
          <a:r>
            <a:rPr lang="en-US" sz="1400" dirty="0">
              <a:solidFill>
                <a:srgbClr val="FFFFFF"/>
              </a:solidFill>
              <a:latin typeface="Bierstadt"/>
              <a:ea typeface="+mn-ea"/>
              <a:cs typeface="+mn-cs"/>
            </a:rPr>
            <a:t>RMSE (Root Mean Squared Error)</a:t>
          </a:r>
        </a:p>
      </dgm:t>
    </dgm:pt>
    <dgm:pt modelId="{9FA265A5-3E94-4413-8A17-6A7216FFC1C2}" type="parTrans" cxnId="{984B7378-4FAD-46E9-A0F9-1188C3BA0C65}">
      <dgm:prSet/>
      <dgm:spPr/>
      <dgm:t>
        <a:bodyPr/>
        <a:lstStyle/>
        <a:p>
          <a:endParaRPr lang="en-US"/>
        </a:p>
      </dgm:t>
    </dgm:pt>
    <dgm:pt modelId="{C3B900D5-B4DB-44DF-B389-526AA70AB932}" type="sibTrans" cxnId="{984B7378-4FAD-46E9-A0F9-1188C3BA0C65}">
      <dgm:prSet/>
      <dgm:spPr/>
      <dgm:t>
        <a:bodyPr/>
        <a:lstStyle/>
        <a:p>
          <a:endParaRPr lang="en-US"/>
        </a:p>
      </dgm:t>
    </dgm:pt>
    <dgm:pt modelId="{253EC94D-4AAE-4BB0-AFA2-AC737BDA938F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en-US" dirty="0">
              <a:solidFill>
                <a:srgbClr val="FFFFFF"/>
              </a:solidFill>
              <a:latin typeface="Bierstadt"/>
              <a:ea typeface="+mn-ea"/>
              <a:cs typeface="+mn-cs"/>
            </a:rPr>
            <a:t>Result</a:t>
          </a:r>
          <a:endParaRPr lang="en-US" dirty="0">
            <a:solidFill>
              <a:srgbClr val="FFFFFF"/>
            </a:solidFill>
            <a:ea typeface="+mn-ea"/>
            <a:cs typeface="+mn-cs"/>
          </a:endParaRPr>
        </a:p>
      </dgm:t>
    </dgm:pt>
    <dgm:pt modelId="{96459692-5770-4BBA-A7CC-FC99509CB778}" type="parTrans" cxnId="{AE2FE090-CA96-4150-96FF-2D189226A0CF}">
      <dgm:prSet/>
      <dgm:spPr/>
      <dgm:t>
        <a:bodyPr/>
        <a:lstStyle/>
        <a:p>
          <a:endParaRPr lang="en-US"/>
        </a:p>
      </dgm:t>
    </dgm:pt>
    <dgm:pt modelId="{270804A5-13E8-4909-B4F2-2809A843F945}" type="sibTrans" cxnId="{AE2FE090-CA96-4150-96FF-2D189226A0CF}">
      <dgm:prSet/>
      <dgm:spPr/>
      <dgm:t>
        <a:bodyPr/>
        <a:lstStyle/>
        <a:p>
          <a:endParaRPr lang="en-US"/>
        </a:p>
      </dgm:t>
    </dgm:pt>
    <dgm:pt modelId="{42BB8F2D-1612-4C8F-85C6-6B700679C549}">
      <dgm:prSet/>
      <dgm:spPr/>
      <dgm:t>
        <a:bodyPr/>
        <a:lstStyle/>
        <a:p>
          <a:pPr algn="l" rtl="0">
            <a:lnSpc>
              <a:spcPct val="100000"/>
            </a:lnSpc>
          </a:pPr>
          <a:r>
            <a:rPr lang="en-US" sz="14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LightGBM</a:t>
          </a:r>
          <a:r>
            <a:rPr lang="en-US" sz="1400" dirty="0">
              <a:solidFill>
                <a:srgbClr val="FFFFFF"/>
              </a:solidFill>
              <a:latin typeface="Bierstadt"/>
              <a:ea typeface="+mn-ea"/>
              <a:cs typeface="+mn-cs"/>
            </a:rPr>
            <a:t> and </a:t>
          </a:r>
          <a:r>
            <a:rPr lang="en-US" sz="14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XGBoost</a:t>
          </a:r>
          <a:r>
            <a:rPr lang="en-US" sz="1400" dirty="0">
              <a:solidFill>
                <a:srgbClr val="FFFFFF"/>
              </a:solidFill>
              <a:latin typeface="Bierstadt"/>
              <a:ea typeface="+mn-ea"/>
              <a:cs typeface="+mn-cs"/>
            </a:rPr>
            <a:t> showed best accuracy and generalization</a:t>
          </a:r>
          <a:endParaRPr lang="en-US" sz="1400" dirty="0">
            <a:solidFill>
              <a:srgbClr val="FFFFFF"/>
            </a:solidFill>
            <a:ea typeface="+mn-ea"/>
            <a:cs typeface="+mn-cs"/>
          </a:endParaRPr>
        </a:p>
      </dgm:t>
    </dgm:pt>
    <dgm:pt modelId="{37464B5F-4C4F-4354-A239-5C6E53AB7E19}" type="parTrans" cxnId="{1C3EBD13-F7F6-4DDF-A518-0BA47D36E731}">
      <dgm:prSet/>
      <dgm:spPr/>
      <dgm:t>
        <a:bodyPr/>
        <a:lstStyle/>
        <a:p>
          <a:endParaRPr lang="en-US"/>
        </a:p>
      </dgm:t>
    </dgm:pt>
    <dgm:pt modelId="{CB55AAFC-DEDC-4C29-BB88-7B8C39511E0B}" type="sibTrans" cxnId="{1C3EBD13-F7F6-4DDF-A518-0BA47D36E731}">
      <dgm:prSet/>
      <dgm:spPr/>
      <dgm:t>
        <a:bodyPr/>
        <a:lstStyle/>
        <a:p>
          <a:endParaRPr lang="en-US"/>
        </a:p>
      </dgm:t>
    </dgm:pt>
    <dgm:pt modelId="{87BDCA25-BDCA-49B3-8988-54AFAEE7729C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 sz="1400" b="0" dirty="0">
              <a:solidFill>
                <a:srgbClr val="FFFFFF"/>
              </a:solidFill>
              <a:latin typeface="Bierstadt"/>
              <a:ea typeface="+mn-ea"/>
              <a:cs typeface="+mn-cs"/>
            </a:rPr>
            <a:t>Decision Tree, Random Forest (tree-based)</a:t>
          </a:r>
        </a:p>
      </dgm:t>
    </dgm:pt>
    <dgm:pt modelId="{B3C1C0C3-53A4-4335-AAB4-3A8BD56E6F69}" type="parTrans" cxnId="{E75E0ECF-B4A8-4622-BD3D-1A7269BA0F05}">
      <dgm:prSet/>
      <dgm:spPr/>
    </dgm:pt>
    <dgm:pt modelId="{FACB6472-91D9-403C-859B-06F98BD14D2F}" type="sibTrans" cxnId="{E75E0ECF-B4A8-4622-BD3D-1A7269BA0F05}">
      <dgm:prSet/>
      <dgm:spPr/>
    </dgm:pt>
    <dgm:pt modelId="{92BC3595-9107-420D-9F0D-2E9EA8349F68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 sz="1400" b="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LightGBM</a:t>
          </a:r>
          <a:r>
            <a:rPr lang="en-US" sz="1400" b="0" dirty="0">
              <a:solidFill>
                <a:srgbClr val="FFFFFF"/>
              </a:solidFill>
              <a:latin typeface="Bierstadt"/>
              <a:ea typeface="+mn-ea"/>
              <a:cs typeface="+mn-cs"/>
            </a:rPr>
            <a:t>, </a:t>
          </a:r>
          <a:r>
            <a:rPr lang="en-US" sz="1400" b="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XGBoost</a:t>
          </a:r>
          <a:r>
            <a:rPr lang="en-US" sz="1400" b="0" dirty="0">
              <a:solidFill>
                <a:srgbClr val="FFFFFF"/>
              </a:solidFill>
              <a:latin typeface="Bierstadt"/>
              <a:ea typeface="+mn-ea"/>
              <a:cs typeface="+mn-cs"/>
            </a:rPr>
            <a:t> (boosting models)</a:t>
          </a:r>
        </a:p>
      </dgm:t>
    </dgm:pt>
    <dgm:pt modelId="{117CF1AD-2BEF-4979-B6D8-D8865AB4E4E8}" type="parTrans" cxnId="{AEE944C8-AB70-462B-AAAB-CBE41F242F68}">
      <dgm:prSet/>
      <dgm:spPr/>
    </dgm:pt>
    <dgm:pt modelId="{49BC4BA8-62AD-4A39-9AF3-E18658273590}" type="sibTrans" cxnId="{AEE944C8-AB70-462B-AAAB-CBE41F242F68}">
      <dgm:prSet/>
      <dgm:spPr/>
    </dgm:pt>
    <dgm:pt modelId="{FB22AECE-99C7-4182-8274-B1C43906A010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 sz="1400" dirty="0">
              <a:solidFill>
                <a:srgbClr val="FFFFFF"/>
              </a:solidFill>
              <a:latin typeface="Bierstadt"/>
              <a:ea typeface="+mn-ea"/>
              <a:cs typeface="+mn-cs"/>
            </a:rPr>
            <a:t>MAE (Mean Absolute Error)</a:t>
          </a:r>
          <a:r>
            <a:rPr lang="en-US" sz="1400" dirty="0">
              <a:solidFill>
                <a:srgbClr val="FFFFFF"/>
              </a:solidFill>
              <a:ea typeface="+mn-ea"/>
              <a:cs typeface="+mn-cs"/>
            </a:rPr>
            <a:t>​</a:t>
          </a:r>
        </a:p>
      </dgm:t>
    </dgm:pt>
    <dgm:pt modelId="{DCAE0EDF-CC6D-4E57-A211-3C37309A985A}" type="parTrans" cxnId="{8851CF54-3D6D-4D69-ABCF-2C055A6E78E9}">
      <dgm:prSet/>
      <dgm:spPr/>
    </dgm:pt>
    <dgm:pt modelId="{52F4B460-7AA5-40EB-96E7-956840A14A81}" type="sibTrans" cxnId="{8851CF54-3D6D-4D69-ABCF-2C055A6E78E9}">
      <dgm:prSet/>
      <dgm:spPr/>
    </dgm:pt>
    <dgm:pt modelId="{5BB8DDFE-D81A-47AB-81D9-3C56DCA1666C}" type="pres">
      <dgm:prSet presAssocID="{32C38D23-7E8D-4272-A53A-9A2AF010F138}" presName="Name0" presStyleCnt="0">
        <dgm:presLayoutVars>
          <dgm:dir/>
          <dgm:resizeHandles val="exact"/>
        </dgm:presLayoutVars>
      </dgm:prSet>
      <dgm:spPr/>
    </dgm:pt>
    <dgm:pt modelId="{0EEDC077-16F9-4C73-ABF2-4EC28A1A3D88}" type="pres">
      <dgm:prSet presAssocID="{034EE0DB-0F45-474B-8916-3E031E847D83}" presName="compNode" presStyleCnt="0"/>
      <dgm:spPr/>
    </dgm:pt>
    <dgm:pt modelId="{52F80FF8-4BAA-4F01-8CA9-8D5220BA7448}" type="pres">
      <dgm:prSet presAssocID="{034EE0DB-0F45-474B-8916-3E031E847D83}" presName="pictRect" presStyleLbl="revTx" presStyleIdx="0" presStyleCnt="6">
        <dgm:presLayoutVars>
          <dgm:chMax val="0"/>
          <dgm:bulletEnabled/>
        </dgm:presLayoutVars>
      </dgm:prSet>
      <dgm:spPr/>
    </dgm:pt>
    <dgm:pt modelId="{949DFADE-2C6A-453E-B9C3-C67630E2EBF0}" type="pres">
      <dgm:prSet presAssocID="{034EE0DB-0F45-474B-8916-3E031E847D83}" presName="textRect" presStyleLbl="revTx" presStyleIdx="1" presStyleCnt="6">
        <dgm:presLayoutVars>
          <dgm:bulletEnabled/>
        </dgm:presLayoutVars>
      </dgm:prSet>
      <dgm:spPr/>
    </dgm:pt>
    <dgm:pt modelId="{003BA623-B303-4B11-8661-2B1901D16C5A}" type="pres">
      <dgm:prSet presAssocID="{65EA7848-B62C-478D-AF2C-17AAF4143406}" presName="sibTrans" presStyleLbl="sibTrans2D1" presStyleIdx="0" presStyleCnt="0"/>
      <dgm:spPr/>
    </dgm:pt>
    <dgm:pt modelId="{A9EB4ECE-173F-40E8-B05C-D457D926C88C}" type="pres">
      <dgm:prSet presAssocID="{7FB7DBD0-F481-449E-9CD0-981E052CCABA}" presName="compNode" presStyleCnt="0"/>
      <dgm:spPr/>
    </dgm:pt>
    <dgm:pt modelId="{DEE922B0-7D9B-4C38-AA98-EA71AF86F97F}" type="pres">
      <dgm:prSet presAssocID="{7FB7DBD0-F481-449E-9CD0-981E052CCABA}" presName="pictRect" presStyleLbl="revTx" presStyleIdx="2" presStyleCnt="6">
        <dgm:presLayoutVars>
          <dgm:chMax val="0"/>
          <dgm:bulletEnabled/>
        </dgm:presLayoutVars>
      </dgm:prSet>
      <dgm:spPr/>
    </dgm:pt>
    <dgm:pt modelId="{B028057E-4E63-4B5B-85EB-D1AC7F7D9583}" type="pres">
      <dgm:prSet presAssocID="{7FB7DBD0-F481-449E-9CD0-981E052CCABA}" presName="textRect" presStyleLbl="revTx" presStyleIdx="3" presStyleCnt="6">
        <dgm:presLayoutVars>
          <dgm:bulletEnabled/>
        </dgm:presLayoutVars>
      </dgm:prSet>
      <dgm:spPr/>
    </dgm:pt>
    <dgm:pt modelId="{B9B4BF65-02FD-4932-99DB-B269F4C23DDC}" type="pres">
      <dgm:prSet presAssocID="{98CEBB13-3E79-4F31-997B-E8CBAFDAA650}" presName="sibTrans" presStyleLbl="sibTrans2D1" presStyleIdx="0" presStyleCnt="0"/>
      <dgm:spPr/>
    </dgm:pt>
    <dgm:pt modelId="{FEB6E75B-9754-4E95-8663-70B8986F02D3}" type="pres">
      <dgm:prSet presAssocID="{253EC94D-4AAE-4BB0-AFA2-AC737BDA938F}" presName="compNode" presStyleCnt="0"/>
      <dgm:spPr/>
    </dgm:pt>
    <dgm:pt modelId="{3339FCD5-B6CA-47D4-B1E7-C2867241D7EF}" type="pres">
      <dgm:prSet presAssocID="{253EC94D-4AAE-4BB0-AFA2-AC737BDA938F}" presName="pictRect" presStyleLbl="revTx" presStyleIdx="4" presStyleCnt="6">
        <dgm:presLayoutVars>
          <dgm:chMax val="0"/>
          <dgm:bulletEnabled/>
        </dgm:presLayoutVars>
      </dgm:prSet>
      <dgm:spPr/>
    </dgm:pt>
    <dgm:pt modelId="{1DAE9564-42E1-4C3C-86C2-39B3B4BD1314}" type="pres">
      <dgm:prSet presAssocID="{253EC94D-4AAE-4BB0-AFA2-AC737BDA938F}" presName="textRect" presStyleLbl="revTx" presStyleIdx="5" presStyleCnt="6">
        <dgm:presLayoutVars>
          <dgm:bulletEnabled/>
        </dgm:presLayoutVars>
      </dgm:prSet>
      <dgm:spPr/>
    </dgm:pt>
  </dgm:ptLst>
  <dgm:cxnLst>
    <dgm:cxn modelId="{4C797304-148F-44BB-A765-70D10C0B0B73}" srcId="{034EE0DB-0F45-474B-8916-3E031E847D83}" destId="{0B96C739-1F3F-4626-A9BE-CE78CF415A58}" srcOrd="0" destOrd="0" parTransId="{9E66E8E7-5DB3-4A7A-8938-3CB788B47CE6}" sibTransId="{C4375BEB-992C-42A1-B403-07EC9D0A3CFF}"/>
    <dgm:cxn modelId="{5E78F307-D583-424F-8D2C-35AB9606ED89}" srcId="{32C38D23-7E8D-4272-A53A-9A2AF010F138}" destId="{034EE0DB-0F45-474B-8916-3E031E847D83}" srcOrd="0" destOrd="0" parTransId="{F699D690-B308-430D-BBD6-06AE864BD283}" sibTransId="{65EA7848-B62C-478D-AF2C-17AAF4143406}"/>
    <dgm:cxn modelId="{14321312-F70F-4395-918A-44C28FB7FE96}" type="presOf" srcId="{0B96C739-1F3F-4626-A9BE-CE78CF415A58}" destId="{949DFADE-2C6A-453E-B9C3-C67630E2EBF0}" srcOrd="0" destOrd="0" presId="urn:microsoft.com/office/officeart/2024/3/layout/hArchList1"/>
    <dgm:cxn modelId="{1C3EBD13-F7F6-4DDF-A518-0BA47D36E731}" srcId="{253EC94D-4AAE-4BB0-AFA2-AC737BDA938F}" destId="{42BB8F2D-1612-4C8F-85C6-6B700679C549}" srcOrd="0" destOrd="0" parTransId="{37464B5F-4C4F-4354-A239-5C6E53AB7E19}" sibTransId="{CB55AAFC-DEDC-4C29-BB88-7B8C39511E0B}"/>
    <dgm:cxn modelId="{31CB5E18-EEA5-4001-A96D-A209D34DEC8F}" type="presOf" srcId="{7FB7DBD0-F481-449E-9CD0-981E052CCABA}" destId="{DEE922B0-7D9B-4C38-AA98-EA71AF86F97F}" srcOrd="0" destOrd="0" presId="urn:microsoft.com/office/officeart/2024/3/layout/hArchList1"/>
    <dgm:cxn modelId="{23384E34-121E-4E83-BC72-8A6F5561CA73}" type="presOf" srcId="{65EA7848-B62C-478D-AF2C-17AAF4143406}" destId="{003BA623-B303-4B11-8661-2B1901D16C5A}" srcOrd="0" destOrd="0" presId="urn:microsoft.com/office/officeart/2024/3/layout/hArchList1"/>
    <dgm:cxn modelId="{C97F5343-C59F-4BC7-AA45-7131CA10270E}" srcId="{32C38D23-7E8D-4272-A53A-9A2AF010F138}" destId="{7FB7DBD0-F481-449E-9CD0-981E052CCABA}" srcOrd="1" destOrd="0" parTransId="{E2F3DD93-370C-467E-8B15-91F2D97BC176}" sibTransId="{98CEBB13-3E79-4F31-997B-E8CBAFDAA650}"/>
    <dgm:cxn modelId="{0EB94F69-D5BF-4A4E-BB22-9F2CDA59F1E4}" type="presOf" srcId="{42BB8F2D-1612-4C8F-85C6-6B700679C549}" destId="{1DAE9564-42E1-4C3C-86C2-39B3B4BD1314}" srcOrd="0" destOrd="0" presId="urn:microsoft.com/office/officeart/2024/3/layout/hArchList1"/>
    <dgm:cxn modelId="{9CEB3250-BF76-4DF2-80D4-746A0EF68C15}" type="presOf" srcId="{253EC94D-4AAE-4BB0-AFA2-AC737BDA938F}" destId="{3339FCD5-B6CA-47D4-B1E7-C2867241D7EF}" srcOrd="0" destOrd="0" presId="urn:microsoft.com/office/officeart/2024/3/layout/hArchList1"/>
    <dgm:cxn modelId="{8851CF54-3D6D-4D69-ABCF-2C055A6E78E9}" srcId="{7FB7DBD0-F481-449E-9CD0-981E052CCABA}" destId="{FB22AECE-99C7-4182-8274-B1C43906A010}" srcOrd="1" destOrd="0" parTransId="{DCAE0EDF-CC6D-4E57-A211-3C37309A985A}" sibTransId="{52F4B460-7AA5-40EB-96E7-956840A14A81}"/>
    <dgm:cxn modelId="{984B7378-4FAD-46E9-A0F9-1188C3BA0C65}" srcId="{7FB7DBD0-F481-449E-9CD0-981E052CCABA}" destId="{2C57316C-FFCF-4024-A2DA-91F74F99A491}" srcOrd="0" destOrd="0" parTransId="{9FA265A5-3E94-4413-8A17-6A7216FFC1C2}" sibTransId="{C3B900D5-B4DB-44DF-B389-526AA70AB932}"/>
    <dgm:cxn modelId="{A295AA59-A6D6-44F8-8469-F3030D3A1491}" type="presOf" srcId="{87BDCA25-BDCA-49B3-8988-54AFAEE7729C}" destId="{949DFADE-2C6A-453E-B9C3-C67630E2EBF0}" srcOrd="0" destOrd="1" presId="urn:microsoft.com/office/officeart/2024/3/layout/hArchList1"/>
    <dgm:cxn modelId="{D3A1BD7C-BFE0-4EC4-9F77-95B1DE2A4B4D}" type="presOf" srcId="{FB22AECE-99C7-4182-8274-B1C43906A010}" destId="{B028057E-4E63-4B5B-85EB-D1AC7F7D9583}" srcOrd="0" destOrd="1" presId="urn:microsoft.com/office/officeart/2024/3/layout/hArchList1"/>
    <dgm:cxn modelId="{AE2FE090-CA96-4150-96FF-2D189226A0CF}" srcId="{32C38D23-7E8D-4272-A53A-9A2AF010F138}" destId="{253EC94D-4AAE-4BB0-AFA2-AC737BDA938F}" srcOrd="2" destOrd="0" parTransId="{96459692-5770-4BBA-A7CC-FC99509CB778}" sibTransId="{270804A5-13E8-4909-B4F2-2809A843F945}"/>
    <dgm:cxn modelId="{502C25C4-CD2E-432F-A6C1-71727B20FC96}" type="presOf" srcId="{034EE0DB-0F45-474B-8916-3E031E847D83}" destId="{52F80FF8-4BAA-4F01-8CA9-8D5220BA7448}" srcOrd="0" destOrd="0" presId="urn:microsoft.com/office/officeart/2024/3/layout/hArchList1"/>
    <dgm:cxn modelId="{AEE944C8-AB70-462B-AAAB-CBE41F242F68}" srcId="{034EE0DB-0F45-474B-8916-3E031E847D83}" destId="{92BC3595-9107-420D-9F0D-2E9EA8349F68}" srcOrd="2" destOrd="0" parTransId="{117CF1AD-2BEF-4979-B6D8-D8865AB4E4E8}" sibTransId="{49BC4BA8-62AD-4A39-9AF3-E18658273590}"/>
    <dgm:cxn modelId="{D0E69BCE-4891-494E-A94A-4F427B481858}" type="presOf" srcId="{92BC3595-9107-420D-9F0D-2E9EA8349F68}" destId="{949DFADE-2C6A-453E-B9C3-C67630E2EBF0}" srcOrd="0" destOrd="2" presId="urn:microsoft.com/office/officeart/2024/3/layout/hArchList1"/>
    <dgm:cxn modelId="{E75E0ECF-B4A8-4622-BD3D-1A7269BA0F05}" srcId="{034EE0DB-0F45-474B-8916-3E031E847D83}" destId="{87BDCA25-BDCA-49B3-8988-54AFAEE7729C}" srcOrd="1" destOrd="0" parTransId="{B3C1C0C3-53A4-4335-AAB4-3A8BD56E6F69}" sibTransId="{FACB6472-91D9-403C-859B-06F98BD14D2F}"/>
    <dgm:cxn modelId="{8225D0D5-54C8-4425-A42F-BC4109B87A2A}" type="presOf" srcId="{98CEBB13-3E79-4F31-997B-E8CBAFDAA650}" destId="{B9B4BF65-02FD-4932-99DB-B269F4C23DDC}" srcOrd="0" destOrd="0" presId="urn:microsoft.com/office/officeart/2024/3/layout/hArchList1"/>
    <dgm:cxn modelId="{E2F746DC-6B74-49B4-ADFD-0996E26AACC8}" type="presOf" srcId="{2C57316C-FFCF-4024-A2DA-91F74F99A491}" destId="{B028057E-4E63-4B5B-85EB-D1AC7F7D9583}" srcOrd="0" destOrd="0" presId="urn:microsoft.com/office/officeart/2024/3/layout/hArchList1"/>
    <dgm:cxn modelId="{CEAD59F8-7C35-40AF-8FC6-6E05F91E1F01}" type="presOf" srcId="{32C38D23-7E8D-4272-A53A-9A2AF010F138}" destId="{5BB8DDFE-D81A-47AB-81D9-3C56DCA1666C}" srcOrd="0" destOrd="0" presId="urn:microsoft.com/office/officeart/2024/3/layout/hArchList1"/>
    <dgm:cxn modelId="{3BFC9A2D-A3A6-45CE-9CC5-48EE4066170A}" type="presParOf" srcId="{5BB8DDFE-D81A-47AB-81D9-3C56DCA1666C}" destId="{0EEDC077-16F9-4C73-ABF2-4EC28A1A3D88}" srcOrd="0" destOrd="0" presId="urn:microsoft.com/office/officeart/2024/3/layout/hArchList1"/>
    <dgm:cxn modelId="{B3C44823-3063-4CAC-B87A-84F23D553FD5}" type="presParOf" srcId="{0EEDC077-16F9-4C73-ABF2-4EC28A1A3D88}" destId="{52F80FF8-4BAA-4F01-8CA9-8D5220BA7448}" srcOrd="0" destOrd="0" presId="urn:microsoft.com/office/officeart/2024/3/layout/hArchList1"/>
    <dgm:cxn modelId="{784A2A3C-8BF9-4B77-9FCA-0998101CEE95}" type="presParOf" srcId="{0EEDC077-16F9-4C73-ABF2-4EC28A1A3D88}" destId="{949DFADE-2C6A-453E-B9C3-C67630E2EBF0}" srcOrd="1" destOrd="0" presId="urn:microsoft.com/office/officeart/2024/3/layout/hArchList1"/>
    <dgm:cxn modelId="{3B43D3C9-AEC6-46B3-925E-49058A8DD8CA}" type="presParOf" srcId="{5BB8DDFE-D81A-47AB-81D9-3C56DCA1666C}" destId="{003BA623-B303-4B11-8661-2B1901D16C5A}" srcOrd="1" destOrd="0" presId="urn:microsoft.com/office/officeart/2024/3/layout/hArchList1"/>
    <dgm:cxn modelId="{97AD67D0-BDBF-470E-880F-166235B59B55}" type="presParOf" srcId="{5BB8DDFE-D81A-47AB-81D9-3C56DCA1666C}" destId="{A9EB4ECE-173F-40E8-B05C-D457D926C88C}" srcOrd="2" destOrd="0" presId="urn:microsoft.com/office/officeart/2024/3/layout/hArchList1"/>
    <dgm:cxn modelId="{D721D5F0-BF8C-48A2-8D1F-9C0172EA4FDE}" type="presParOf" srcId="{A9EB4ECE-173F-40E8-B05C-D457D926C88C}" destId="{DEE922B0-7D9B-4C38-AA98-EA71AF86F97F}" srcOrd="0" destOrd="0" presId="urn:microsoft.com/office/officeart/2024/3/layout/hArchList1"/>
    <dgm:cxn modelId="{61A93110-70B9-4D72-A905-C9BC7AE443BB}" type="presParOf" srcId="{A9EB4ECE-173F-40E8-B05C-D457D926C88C}" destId="{B028057E-4E63-4B5B-85EB-D1AC7F7D9583}" srcOrd="1" destOrd="0" presId="urn:microsoft.com/office/officeart/2024/3/layout/hArchList1"/>
    <dgm:cxn modelId="{CA01F32A-BB9E-4DEC-A2AC-415C69C2EBF6}" type="presParOf" srcId="{5BB8DDFE-D81A-47AB-81D9-3C56DCA1666C}" destId="{B9B4BF65-02FD-4932-99DB-B269F4C23DDC}" srcOrd="3" destOrd="0" presId="urn:microsoft.com/office/officeart/2024/3/layout/hArchList1"/>
    <dgm:cxn modelId="{75DC5F1F-A65C-4153-BAFD-C7015FC042AD}" type="presParOf" srcId="{5BB8DDFE-D81A-47AB-81D9-3C56DCA1666C}" destId="{FEB6E75B-9754-4E95-8663-70B8986F02D3}" srcOrd="4" destOrd="0" presId="urn:microsoft.com/office/officeart/2024/3/layout/hArchList1"/>
    <dgm:cxn modelId="{6229DD45-6B14-474D-A05C-3712A7574ED8}" type="presParOf" srcId="{FEB6E75B-9754-4E95-8663-70B8986F02D3}" destId="{3339FCD5-B6CA-47D4-B1E7-C2867241D7EF}" srcOrd="0" destOrd="0" presId="urn:microsoft.com/office/officeart/2024/3/layout/hArchList1"/>
    <dgm:cxn modelId="{19169FEC-0A02-4875-B198-E25DBF53B4B7}" type="presParOf" srcId="{FEB6E75B-9754-4E95-8663-70B8986F02D3}" destId="{1DAE9564-42E1-4C3C-86C2-39B3B4BD1314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7E2A1-3F34-4009-ACAA-F596F1509938}">
      <dsp:nvSpPr>
        <dsp:cNvPr id="0" name=""/>
        <dsp:cNvSpPr/>
      </dsp:nvSpPr>
      <dsp:spPr>
        <a:xfrm rot="16200000">
          <a:off x="-111694" y="113056"/>
          <a:ext cx="3767138" cy="3541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2474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Bierstadt"/>
            </a:rPr>
            <a:t>Created new variables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Bierstadt"/>
            </a:rPr>
            <a:t>ads_per_min</a:t>
          </a:r>
          <a:endParaRPr lang="en-US" sz="2100" kern="1200" dirty="0" err="1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popularity_combo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prime_time</a:t>
          </a:r>
          <a:endParaRPr lang="en-US" sz="2100" kern="1200" dirty="0"/>
        </a:p>
      </dsp:txBody>
      <dsp:txXfrm rot="5400000">
        <a:off x="1363" y="753427"/>
        <a:ext cx="3541024" cy="2260282"/>
      </dsp:txXfrm>
    </dsp:sp>
    <dsp:sp modelId="{FE6AB22E-7799-434B-8CB4-3B60853A5036}">
      <dsp:nvSpPr>
        <dsp:cNvPr id="0" name=""/>
        <dsp:cNvSpPr/>
      </dsp:nvSpPr>
      <dsp:spPr>
        <a:xfrm rot="16200000">
          <a:off x="3694905" y="113056"/>
          <a:ext cx="3767138" cy="3541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2474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Bierstadt"/>
            </a:rPr>
            <a:t>Encoded Categorical Variables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Genre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Publication Time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Sentiment</a:t>
          </a:r>
        </a:p>
      </dsp:txBody>
      <dsp:txXfrm rot="5400000">
        <a:off x="3807962" y="753427"/>
        <a:ext cx="3541024" cy="2260282"/>
      </dsp:txXfrm>
    </dsp:sp>
    <dsp:sp modelId="{0EB64735-965D-40BC-90FF-10CDC6128C5A}">
      <dsp:nvSpPr>
        <dsp:cNvPr id="0" name=""/>
        <dsp:cNvSpPr/>
      </dsp:nvSpPr>
      <dsp:spPr>
        <a:xfrm rot="16200000">
          <a:off x="7501506" y="113056"/>
          <a:ext cx="3767138" cy="3541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2474" bIns="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Bierstadt"/>
            </a:rPr>
            <a:t>Scaled number features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Bierstadt"/>
            </a:rPr>
            <a:t>KNN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Bierstadt"/>
            </a:rPr>
            <a:t>Linear Regression</a:t>
          </a:r>
        </a:p>
      </dsp:txBody>
      <dsp:txXfrm rot="5400000">
        <a:off x="7614563" y="753427"/>
        <a:ext cx="3541024" cy="2260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80FF8-4BAA-4F01-8CA9-8D5220BA7448}">
      <dsp:nvSpPr>
        <dsp:cNvPr id="0" name=""/>
        <dsp:cNvSpPr/>
      </dsp:nvSpPr>
      <dsp:spPr>
        <a:xfrm>
          <a:off x="0" y="0"/>
          <a:ext cx="1971674" cy="60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>
              <a:solidFill>
                <a:srgbClr val="FFFFFF"/>
              </a:solidFill>
              <a:latin typeface="Bierstadt"/>
              <a:ea typeface="+mn-ea"/>
              <a:cs typeface="+mn-cs"/>
            </a:rPr>
            <a:t>Models Test:</a:t>
          </a:r>
          <a:endParaRPr lang="en-US" sz="18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0" y="0"/>
        <a:ext cx="1971674" cy="600720"/>
      </dsp:txXfrm>
    </dsp:sp>
    <dsp:sp modelId="{949DFADE-2C6A-453E-B9C3-C67630E2EBF0}">
      <dsp:nvSpPr>
        <dsp:cNvPr id="0" name=""/>
        <dsp:cNvSpPr/>
      </dsp:nvSpPr>
      <dsp:spPr>
        <a:xfrm>
          <a:off x="0" y="600720"/>
          <a:ext cx="1971674" cy="2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Linear Regression (baseline)</a:t>
          </a:r>
          <a:endParaRPr lang="en-US" sz="1400" kern="1200" dirty="0">
            <a:solidFill>
              <a:srgbClr val="FFFFFF"/>
            </a:solidFill>
            <a:ea typeface="+mn-ea"/>
            <a:cs typeface="+mn-cs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Decision Tree, Random Forest (tree-based)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LightGBM</a:t>
          </a:r>
          <a:r>
            <a:rPr lang="en-US" sz="1400" b="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, </a:t>
          </a:r>
          <a:r>
            <a:rPr lang="en-US" sz="1400" b="0" kern="12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XGBoost</a:t>
          </a:r>
          <a:r>
            <a:rPr lang="en-US" sz="1400" b="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 (boosting models)</a:t>
          </a:r>
        </a:p>
      </dsp:txBody>
      <dsp:txXfrm>
        <a:off x="0" y="600720"/>
        <a:ext cx="1971674" cy="2587348"/>
      </dsp:txXfrm>
    </dsp:sp>
    <dsp:sp modelId="{DEE922B0-7D9B-4C38-AA98-EA71AF86F97F}">
      <dsp:nvSpPr>
        <dsp:cNvPr id="0" name=""/>
        <dsp:cNvSpPr/>
      </dsp:nvSpPr>
      <dsp:spPr>
        <a:xfrm>
          <a:off x="2168842" y="0"/>
          <a:ext cx="1971674" cy="60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Evaluation Metrics:</a:t>
          </a:r>
          <a:endParaRPr lang="en-US" sz="1800" kern="1200" dirty="0">
            <a:solidFill>
              <a:srgbClr val="FFFFFF"/>
            </a:solidFill>
            <a:ea typeface="+mn-ea"/>
            <a:cs typeface="+mn-cs"/>
          </a:endParaRPr>
        </a:p>
      </dsp:txBody>
      <dsp:txXfrm>
        <a:off x="2168842" y="0"/>
        <a:ext cx="1971674" cy="600720"/>
      </dsp:txXfrm>
    </dsp:sp>
    <dsp:sp modelId="{B028057E-4E63-4B5B-85EB-D1AC7F7D9583}">
      <dsp:nvSpPr>
        <dsp:cNvPr id="0" name=""/>
        <dsp:cNvSpPr/>
      </dsp:nvSpPr>
      <dsp:spPr>
        <a:xfrm>
          <a:off x="2168842" y="600720"/>
          <a:ext cx="1971674" cy="2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RMSE (Root Mean Squared Error)</a:t>
          </a:r>
        </a:p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MAE (Mean Absolute Error)</a:t>
          </a:r>
          <a:r>
            <a:rPr lang="en-US" sz="1400" kern="1200" dirty="0">
              <a:solidFill>
                <a:srgbClr val="FFFFFF"/>
              </a:solidFill>
              <a:ea typeface="+mn-ea"/>
              <a:cs typeface="+mn-cs"/>
            </a:rPr>
            <a:t>​</a:t>
          </a:r>
        </a:p>
      </dsp:txBody>
      <dsp:txXfrm>
        <a:off x="2168842" y="600720"/>
        <a:ext cx="1971674" cy="2587348"/>
      </dsp:txXfrm>
    </dsp:sp>
    <dsp:sp modelId="{3339FCD5-B6CA-47D4-B1E7-C2867241D7EF}">
      <dsp:nvSpPr>
        <dsp:cNvPr id="0" name=""/>
        <dsp:cNvSpPr/>
      </dsp:nvSpPr>
      <dsp:spPr>
        <a:xfrm>
          <a:off x="4337684" y="0"/>
          <a:ext cx="1971674" cy="60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Result</a:t>
          </a:r>
          <a:endParaRPr lang="en-US" sz="1800" kern="1200" dirty="0">
            <a:solidFill>
              <a:srgbClr val="FFFFFF"/>
            </a:solidFill>
            <a:ea typeface="+mn-ea"/>
            <a:cs typeface="+mn-cs"/>
          </a:endParaRPr>
        </a:p>
      </dsp:txBody>
      <dsp:txXfrm>
        <a:off x="4337684" y="0"/>
        <a:ext cx="1971674" cy="600720"/>
      </dsp:txXfrm>
    </dsp:sp>
    <dsp:sp modelId="{1DAE9564-42E1-4C3C-86C2-39B3B4BD1314}">
      <dsp:nvSpPr>
        <dsp:cNvPr id="0" name=""/>
        <dsp:cNvSpPr/>
      </dsp:nvSpPr>
      <dsp:spPr>
        <a:xfrm>
          <a:off x="4337684" y="600720"/>
          <a:ext cx="1971674" cy="2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LightGBM</a:t>
          </a:r>
          <a:r>
            <a:rPr lang="en-US" sz="14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 and </a:t>
          </a:r>
          <a:r>
            <a:rPr lang="en-US" sz="1400" kern="1200" dirty="0" err="1">
              <a:solidFill>
                <a:srgbClr val="FFFFFF"/>
              </a:solidFill>
              <a:latin typeface="Bierstadt"/>
              <a:ea typeface="+mn-ea"/>
              <a:cs typeface="+mn-cs"/>
            </a:rPr>
            <a:t>XGBoost</a:t>
          </a:r>
          <a:r>
            <a:rPr lang="en-US" sz="1400" kern="1200" dirty="0">
              <a:solidFill>
                <a:srgbClr val="FFFFFF"/>
              </a:solidFill>
              <a:latin typeface="Bierstadt"/>
              <a:ea typeface="+mn-ea"/>
              <a:cs typeface="+mn-cs"/>
            </a:rPr>
            <a:t> showed best accuracy and generalization</a:t>
          </a:r>
          <a:endParaRPr lang="en-US" sz="1400" kern="1200" dirty="0">
            <a:solidFill>
              <a:srgbClr val="FFFFFF"/>
            </a:solidFill>
            <a:ea typeface="+mn-ea"/>
            <a:cs typeface="+mn-cs"/>
          </a:endParaRPr>
        </a:p>
      </dsp:txBody>
      <dsp:txXfrm>
        <a:off x="4337684" y="600720"/>
        <a:ext cx="1971674" cy="2587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2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4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9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0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7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9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3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7" r:id="rId6"/>
    <p:sldLayoutId id="2147483773" r:id="rId7"/>
    <p:sldLayoutId id="2147483774" r:id="rId8"/>
    <p:sldLayoutId id="2147483775" r:id="rId9"/>
    <p:sldLayoutId id="2147483776" r:id="rId10"/>
    <p:sldLayoutId id="214748377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94" name="Picture 93" descr="Mic and audio filter">
            <a:extLst>
              <a:ext uri="{FF2B5EF4-FFF2-40B4-BE49-F238E27FC236}">
                <a16:creationId xmlns:a16="http://schemas.microsoft.com/office/drawing/2014/main" id="{8E29BDC9-C9C0-3CD0-65A1-0FB681B3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27" r="9091" b="16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0">
                <a:ea typeface="+mj-lt"/>
                <a:cs typeface="+mj-lt"/>
              </a:rPr>
              <a:t>Predict Podcast Listening Time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Presentation by:</a:t>
            </a:r>
          </a:p>
          <a:p>
            <a:pPr>
              <a:lnSpc>
                <a:spcPct val="100000"/>
              </a:lnSpc>
            </a:pPr>
            <a:r>
              <a:rPr lang="en-US" sz="2000"/>
              <a:t>Lcndr Aquino, Luis Chavez, Yen Tung Lin, Joe Miranda and Huilin Zhang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17C27-A563-0D0D-D6EC-02E2E7389847}"/>
              </a:ext>
            </a:extLst>
          </p:cNvPr>
          <p:cNvSpPr/>
          <p:nvPr/>
        </p:nvSpPr>
        <p:spPr>
          <a:xfrm>
            <a:off x="539749" y="444499"/>
            <a:ext cx="582083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80037-755E-9506-2CAD-58F96513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08 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3A6A-1E10-0ACF-F9FA-87053A72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06871"/>
            <a:ext cx="3465681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Comparison Bar Charts</a:t>
            </a:r>
          </a:p>
        </p:txBody>
      </p:sp>
      <p:pic>
        <p:nvPicPr>
          <p:cNvPr id="4" name="Picture 3" descr="A comparison of a graph&#10;&#10;AI-generated content may be incorrect.">
            <a:extLst>
              <a:ext uri="{FF2B5EF4-FFF2-40B4-BE49-F238E27FC236}">
                <a16:creationId xmlns:a16="http://schemas.microsoft.com/office/drawing/2014/main" id="{8A085D01-992B-0B52-F74C-56DEE397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66" y="1507269"/>
            <a:ext cx="7438426" cy="3942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EC329C-C2A8-7E4E-DAA1-BDD99CFABB9C}"/>
              </a:ext>
            </a:extLst>
          </p:cNvPr>
          <p:cNvSpPr/>
          <p:nvPr/>
        </p:nvSpPr>
        <p:spPr>
          <a:xfrm>
            <a:off x="518583" y="503114"/>
            <a:ext cx="7259138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5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ED4B24-931D-0F75-ECAD-959E10EE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BE95C86-D196-111D-2121-6F3F7713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D5CC65-FC9A-0A28-5DEA-805DAC1A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399F96-2DA5-44E3-5B0E-4132270B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56F5D-B559-523E-CF49-1D88A602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09 Results Summary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Pt.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E99C-504A-1632-11E4-EBF386B1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838819"/>
            <a:ext cx="3465681" cy="2277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Feature Importance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Correlation of Features with Listening Time</a:t>
            </a:r>
          </a:p>
          <a:p>
            <a:pPr marL="0" indent="0">
              <a:buNone/>
            </a:pPr>
            <a:r>
              <a:rPr lang="en-US" sz="2200" dirty="0"/>
              <a:t> ​ 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2F1868-0F98-CBC8-BBBB-0F08EB93D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A7ACE-B646-49DB-09C2-D1BA38F71FE9}"/>
              </a:ext>
            </a:extLst>
          </p:cNvPr>
          <p:cNvSpPr/>
          <p:nvPr/>
        </p:nvSpPr>
        <p:spPr>
          <a:xfrm>
            <a:off x="518583" y="503114"/>
            <a:ext cx="8685445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33BC-6773-C2FD-E053-C3058CA0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37" y="1255835"/>
            <a:ext cx="6115050" cy="2187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22B2B-354C-0E98-537C-5585FC80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38" y="3850298"/>
            <a:ext cx="59436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13D6-B287-9B32-E946-A8C5A20D9622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lIns="91440" tIns="45720" rIns="91440" bIns="45720" anchor="t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 Results &amp; Evaluation Summary Explained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35">
            <a:extLst>
              <a:ext uri="{FF2B5EF4-FFF2-40B4-BE49-F238E27FC236}">
                <a16:creationId xmlns:a16="http://schemas.microsoft.com/office/drawing/2014/main" id="{B94A2A87-F817-D549-0314-1FF10E6E3844}"/>
              </a:ext>
            </a:extLst>
          </p:cNvPr>
          <p:cNvSpPr txBox="1">
            <a:spLocks/>
          </p:cNvSpPr>
          <p:nvPr/>
        </p:nvSpPr>
        <p:spPr>
          <a:xfrm>
            <a:off x="521208" y="2578608"/>
            <a:ext cx="4687668" cy="3767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Boosting models (LightGBM, XGBoost) achieved lowest RMSE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Random Forest performed well; Decision Tree slightly overfit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Linear Regression provided interpretability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Ensemble models had stable performance across 10-fold cross-validation</a:t>
            </a:r>
            <a:endParaRPr lang="en-US"/>
          </a:p>
          <a:p>
            <a:endParaRPr lang="en-US" dirty="0"/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78361418-7486-9906-9A4A-1B9091E3E713}"/>
              </a:ext>
            </a:extLst>
          </p:cNvPr>
          <p:cNvSpPr txBox="1">
            <a:spLocks/>
          </p:cNvSpPr>
          <p:nvPr/>
        </p:nvSpPr>
        <p:spPr>
          <a:xfrm>
            <a:off x="6310454" y="2447700"/>
            <a:ext cx="4951437" cy="3767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Ensemble methods provided strongest performance and generalization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Linear Regression useful for explaining variable influence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Findings confirmed that data preprocessing and feature engineering improved model accuracy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0488F-95AB-9386-CF9E-A35FA2951973}"/>
              </a:ext>
            </a:extLst>
          </p:cNvPr>
          <p:cNvSpPr/>
          <p:nvPr/>
        </p:nvSpPr>
        <p:spPr>
          <a:xfrm>
            <a:off x="518583" y="503114"/>
            <a:ext cx="9896829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3FC0-D58A-CFE0-5BE7-255CDF80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11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AF01-CF1D-529A-B173-8908E4A68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335191"/>
            <a:ext cx="516636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Episode Length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= strongest predictor of listening time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Other factors , like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host/guest popularity, ad count, genre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had secondary influence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Longer episodes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naturally yield more listening time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LightGBM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 and </a:t>
            </a: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XGBoost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captured this relationship best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8CCDD-6F6F-A5F8-A8E5-F4FFF831BEB7}"/>
              </a:ext>
            </a:extLst>
          </p:cNvPr>
          <p:cNvSpPr/>
          <p:nvPr/>
        </p:nvSpPr>
        <p:spPr>
          <a:xfrm>
            <a:off x="518583" y="503114"/>
            <a:ext cx="11157059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9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47765-636B-B61A-168A-0AD1ECD5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3AE59E-1040-7FF3-943A-427E9BFE9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6900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274171" y="2048053"/>
          <a:ext cx="5773342" cy="4501763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298731">
                  <a:extLst>
                    <a:ext uri="{9D8B030D-6E8A-4147-A177-3AD203B41FA5}">
                      <a16:colId xmlns:a16="http://schemas.microsoft.com/office/drawing/2014/main" val="3175919611"/>
                    </a:ext>
                  </a:extLst>
                </a:gridCol>
                <a:gridCol w="4474611">
                  <a:extLst>
                    <a:ext uri="{9D8B030D-6E8A-4147-A177-3AD203B41FA5}">
                      <a16:colId xmlns:a16="http://schemas.microsoft.com/office/drawing/2014/main" val="2785921209"/>
                    </a:ext>
                  </a:extLst>
                </a:gridCol>
              </a:tblGrid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Project Overview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646979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Team Roles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1837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Data Preparation &amp; Cleaning 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43945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Feature Engineering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454002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Model Development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86994"/>
                  </a:ext>
                </a:extLst>
              </a:tr>
              <a:tr h="750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06</a:t>
                      </a:r>
                    </a:p>
                  </a:txBody>
                  <a:tcPr marL="128867" marR="128867" marT="128867" marB="128867"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Factor Analysis &amp; Pattern Exploration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5527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8F26FA5-6C44-6C72-90F2-81E68462387D}"/>
              </a:ext>
            </a:extLst>
          </p:cNvPr>
          <p:cNvSpPr/>
          <p:nvPr/>
        </p:nvSpPr>
        <p:spPr>
          <a:xfrm>
            <a:off x="518583" y="444499"/>
            <a:ext cx="793749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33A313E-0BAD-143F-FB19-FA363A891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4064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6096747" y="2043570"/>
          <a:ext cx="5773342" cy="4588323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298731">
                  <a:extLst>
                    <a:ext uri="{9D8B030D-6E8A-4147-A177-3AD203B41FA5}">
                      <a16:colId xmlns:a16="http://schemas.microsoft.com/office/drawing/2014/main" val="3175919611"/>
                    </a:ext>
                  </a:extLst>
                </a:gridCol>
                <a:gridCol w="4474611">
                  <a:extLst>
                    <a:ext uri="{9D8B030D-6E8A-4147-A177-3AD203B41FA5}">
                      <a16:colId xmlns:a16="http://schemas.microsoft.com/office/drawing/2014/main" val="2785921209"/>
                    </a:ext>
                  </a:extLst>
                </a:gridCol>
              </a:tblGrid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07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Implementation Details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646979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08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Results Summary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1837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09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Results Summary Pt. 2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43945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900" b="0" i="0" u="none" strike="noStrike" cap="none" spc="0" noProof="0" dirty="0">
                          <a:solidFill>
                            <a:schemeClr val="tx1"/>
                          </a:solidFill>
                        </a:rPr>
                        <a:t>Results &amp; Evaluation Summary Explained</a:t>
                      </a:r>
                      <a:endParaRPr lang="en-US" dirty="0"/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454002"/>
                  </a:ext>
                </a:extLst>
              </a:tr>
              <a:tr h="750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000" b="1" cap="none" spc="0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Conclusion</a:t>
                      </a:r>
                    </a:p>
                  </a:txBody>
                  <a:tcPr marL="128867" marR="128867" marT="128867" marB="12886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86994"/>
                  </a:ext>
                </a:extLst>
              </a:tr>
              <a:tr h="750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3000" b="1" cap="none" spc="0" dirty="0">
                        <a:solidFill>
                          <a:schemeClr val="accent1"/>
                        </a:solidFill>
                      </a:endParaRPr>
                    </a:p>
                  </a:txBody>
                  <a:tcPr marL="128867" marR="128867" marT="128867" marB="128867"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8867" marR="128867" marT="128867" marB="128867"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470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38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1D454B-6DDA-70F0-BBF0-6E60044E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78-F0A9-EF7C-4A4C-376F71BE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01 Project Overview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BFAE74-7D17-C164-05C4-CB8F94614E0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870448" y="1801368"/>
            <a:ext cx="54864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Goal:</a:t>
            </a:r>
          </a:p>
          <a:p>
            <a:pPr marL="0" lvl="1" indent="0">
              <a:buNone/>
            </a:pPr>
            <a:r>
              <a:rPr lang="en-US" sz="1400" dirty="0">
                <a:ea typeface="+mn-lt"/>
                <a:cs typeface="+mn-lt"/>
              </a:rPr>
              <a:t>Predict how long users listen to podcast episodes based on episode features.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Dataset Includes:</a:t>
            </a:r>
          </a:p>
          <a:p>
            <a:pPr marL="0" lvl="1" indent="0">
              <a:buNone/>
            </a:pPr>
            <a:r>
              <a:rPr lang="en-US" sz="1400" dirty="0">
                <a:ea typeface="+mn-lt"/>
                <a:cs typeface="+mn-lt"/>
              </a:rPr>
              <a:t>Numerical + categorical data (length, ads, publication time, popularity, etc.)</a:t>
            </a:r>
            <a:endParaRPr lang="en-US" dirty="0"/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Analysis models used:</a:t>
            </a:r>
          </a:p>
          <a:p>
            <a:pPr marL="0" lvl="1" indent="0">
              <a:buNone/>
            </a:pPr>
            <a:r>
              <a:rPr lang="en-US" sz="1400" dirty="0">
                <a:ea typeface="+mn-lt"/>
                <a:cs typeface="+mn-lt"/>
              </a:rPr>
              <a:t>Linear Regression, Decision Tree, Random Forest, </a:t>
            </a:r>
            <a:r>
              <a:rPr lang="en-US" sz="1400" err="1">
                <a:ea typeface="+mn-lt"/>
                <a:cs typeface="+mn-lt"/>
              </a:rPr>
              <a:t>LightGBM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err="1">
                <a:ea typeface="+mn-lt"/>
                <a:cs typeface="+mn-lt"/>
              </a:rPr>
              <a:t>XGBoost</a:t>
            </a:r>
            <a:endParaRPr lang="en-US" sz="1400" dirty="0">
              <a:ea typeface="+mn-lt"/>
              <a:cs typeface="+mn-lt"/>
            </a:endParaRPr>
          </a:p>
          <a:p>
            <a:pPr marL="0" lvl="1" indent="0">
              <a:buNone/>
            </a:pPr>
            <a:endParaRPr lang="en-US" sz="1400" dirty="0"/>
          </a:p>
          <a:p>
            <a:pPr marL="0" lvl="1" indent="0">
              <a:buNone/>
            </a:pPr>
            <a:r>
              <a:rPr lang="en-US" sz="1400" b="1" dirty="0"/>
              <a:t>Objective:</a:t>
            </a:r>
            <a:endParaRPr lang="en-US" sz="1400" dirty="0"/>
          </a:p>
          <a:p>
            <a:pPr marL="0" lvl="1" indent="0">
              <a:buNone/>
            </a:pPr>
            <a:r>
              <a:rPr lang="en-US" sz="1400" dirty="0">
                <a:ea typeface="+mn-lt"/>
                <a:cs typeface="+mn-lt"/>
              </a:rPr>
              <a:t>Find the most accurate and generalizable model for predicting listening time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FA9B8-7EF7-5891-5BD9-9AC5CA83E7A3}"/>
              </a:ext>
            </a:extLst>
          </p:cNvPr>
          <p:cNvSpPr/>
          <p:nvPr/>
        </p:nvSpPr>
        <p:spPr>
          <a:xfrm>
            <a:off x="518583" y="444499"/>
            <a:ext cx="1232579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79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81391-84C6-1B99-7562-4F2D54B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US" dirty="0"/>
              <a:t>02 Team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CE67AE-D8B0-5028-329C-9FA73321C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55189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1476301" y="2578100"/>
          <a:ext cx="8160793" cy="343618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703916">
                  <a:extLst>
                    <a:ext uri="{9D8B030D-6E8A-4147-A177-3AD203B41FA5}">
                      <a16:colId xmlns:a16="http://schemas.microsoft.com/office/drawing/2014/main" val="228549959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92288482"/>
                    </a:ext>
                  </a:extLst>
                </a:gridCol>
                <a:gridCol w="4742377">
                  <a:extLst>
                    <a:ext uri="{9D8B030D-6E8A-4147-A177-3AD203B41FA5}">
                      <a16:colId xmlns:a16="http://schemas.microsoft.com/office/drawing/2014/main" val="1763576373"/>
                    </a:ext>
                  </a:extLst>
                </a:gridCol>
              </a:tblGrid>
              <a:tr h="780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all" spc="150" dirty="0">
                          <a:solidFill>
                            <a:schemeClr val="tx1"/>
                          </a:solidFill>
                        </a:rPr>
                        <a:t>Member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cap="all" spc="150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cap="all" spc="150" dirty="0">
                          <a:solidFill>
                            <a:schemeClr val="tx1"/>
                          </a:solidFill>
                        </a:rPr>
                        <a:t>Key Responsibilities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833765"/>
                  </a:ext>
                </a:extLst>
              </a:tr>
              <a:tr h="49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Joe Miranda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Project Lead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Managed meetings, deadlines, review final code and compile report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086402"/>
                  </a:ext>
                </a:extLst>
              </a:tr>
              <a:tr h="49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Huilin Zhang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Data Lead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Cleaned datasets, handled missing data, normalized formats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59446"/>
                  </a:ext>
                </a:extLst>
              </a:tr>
              <a:tr h="49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Luis Chavez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Feature Lead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Engineered new variables, analyzed correlations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312087"/>
                  </a:ext>
                </a:extLst>
              </a:tr>
              <a:tr h="49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Yen Tung Lin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Model Lead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Built and tuned ML models</a:t>
                      </a:r>
                      <a:endParaRPr lang="en-US" dirty="0"/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62257"/>
                  </a:ext>
                </a:extLst>
              </a:tr>
              <a:tr h="4977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 dirty="0" err="1">
                          <a:solidFill>
                            <a:schemeClr val="tx1"/>
                          </a:solidFill>
                        </a:rPr>
                        <a:t>Lcndr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 Aquino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Evaluation Lead</a:t>
                      </a: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Conducted evaluation, calculated metrics, cross-validation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115" marR="134115" marT="134115" marB="13411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6646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27006E-551B-F561-F708-2B1CF95D7B98}"/>
              </a:ext>
            </a:extLst>
          </p:cNvPr>
          <p:cNvSpPr/>
          <p:nvPr/>
        </p:nvSpPr>
        <p:spPr>
          <a:xfrm>
            <a:off x="518583" y="444499"/>
            <a:ext cx="1598082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9507B-1AD3-F867-DD9E-8F14AF5A5587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870448" y="1801368"/>
            <a:ext cx="54864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Initial dataset:</a:t>
            </a:r>
          </a:p>
          <a:p>
            <a:pPr marL="0" lvl="1" indent="0">
              <a:buNone/>
            </a:pPr>
            <a:r>
              <a:rPr lang="en-US" sz="1400" dirty="0"/>
              <a:t>Included podcast episodes and listen behavior</a:t>
            </a:r>
            <a:endParaRPr lang="en-US" dirty="0"/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Cleaning steps include: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Removing duplicates and irrelevant ID columns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Handling missing values (imputation or removal)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Standardizing categorical text (e.g., genre, publication time)</a:t>
            </a:r>
            <a:endParaRPr lang="en-US" dirty="0"/>
          </a:p>
          <a:p>
            <a:pPr marL="9715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Detecting and capping numerical outliers (e.g., episode length)</a:t>
            </a:r>
            <a:endParaRPr lang="en-US" dirty="0"/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Final outputs:</a:t>
            </a:r>
          </a:p>
          <a:p>
            <a:pPr marL="0" lvl="1" indent="0">
              <a:buNone/>
            </a:pPr>
            <a:r>
              <a:rPr lang="en-US" sz="1400" dirty="0"/>
              <a:t>clean_train.csv and clean_test.csv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046EA-B7CE-8BAB-F372-3394E73C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7930" cy="1463040"/>
          </a:xfrm>
        </p:spPr>
        <p:txBody>
          <a:bodyPr>
            <a:normAutofit fontScale="90000"/>
          </a:bodyPr>
          <a:lstStyle/>
          <a:p>
            <a:r>
              <a:rPr lang="en-US" dirty="0"/>
              <a:t>03 Data Preparation</a:t>
            </a:r>
            <a:br>
              <a:rPr lang="en-US" dirty="0"/>
            </a:br>
            <a:r>
              <a:rPr lang="en-US" dirty="0"/>
              <a:t>&amp;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7209E8-3A1F-41B6-5D88-D7985F9667BF}"/>
              </a:ext>
            </a:extLst>
          </p:cNvPr>
          <p:cNvSpPr/>
          <p:nvPr/>
        </p:nvSpPr>
        <p:spPr>
          <a:xfrm>
            <a:off x="518583" y="444499"/>
            <a:ext cx="2698749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Data Cleaning: Definition, Techniques &amp; Best Practices">
            <a:extLst>
              <a:ext uri="{FF2B5EF4-FFF2-40B4-BE49-F238E27FC236}">
                <a16:creationId xmlns:a16="http://schemas.microsoft.com/office/drawing/2014/main" id="{A0914A9A-1131-D180-BB4B-DECC2652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3" y="2629906"/>
            <a:ext cx="4468282" cy="30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76103-D84C-9A43-5F8B-46182655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US" dirty="0"/>
              <a:t>04 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32488-8DC9-8A7F-2379-822FFB6E1FA3}"/>
              </a:ext>
            </a:extLst>
          </p:cNvPr>
          <p:cNvSpPr/>
          <p:nvPr/>
        </p:nvSpPr>
        <p:spPr>
          <a:xfrm>
            <a:off x="518583" y="444499"/>
            <a:ext cx="3792902" cy="31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1F8F43-592F-6ABF-48B2-8644C5A7F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94485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10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A6144-0D12-2200-3421-9C67D43B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309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05 Model Development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82E9C09-1319-8F66-8EBD-BFB4D06D37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4880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025120"/>
          <a:ext cx="6309360" cy="3188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FF7950A-97EA-B571-B91F-92F3F5E372D9}"/>
              </a:ext>
            </a:extLst>
          </p:cNvPr>
          <p:cNvSpPr/>
          <p:nvPr/>
        </p:nvSpPr>
        <p:spPr>
          <a:xfrm>
            <a:off x="518583" y="503114"/>
            <a:ext cx="5023825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96" name="Picture 1095" descr="A guide to the different types of data models | TechRepublic">
            <a:extLst>
              <a:ext uri="{FF2B5EF4-FFF2-40B4-BE49-F238E27FC236}">
                <a16:creationId xmlns:a16="http://schemas.microsoft.com/office/drawing/2014/main" id="{B5A09A6D-F6BE-4C7C-B178-CED853C1F5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273" b="-257"/>
          <a:stretch>
            <a:fillRect/>
          </a:stretch>
        </p:blipFill>
        <p:spPr>
          <a:xfrm>
            <a:off x="7232162" y="1585913"/>
            <a:ext cx="4026389" cy="35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773C-E3F6-0A42-5DE8-0E80A0D1EF27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06 Factor Analysis &amp; Pattern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3E757-26C6-231D-44E9-09CA52A5E1AB}"/>
              </a:ext>
            </a:extLst>
          </p:cNvPr>
          <p:cNvSpPr txBox="1"/>
          <p:nvPr/>
        </p:nvSpPr>
        <p:spPr>
          <a:xfrm>
            <a:off x="761511" y="2556119"/>
            <a:ext cx="101751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Used </a:t>
            </a:r>
            <a:r>
              <a:rPr lang="en-US" sz="2400" b="1" dirty="0">
                <a:ea typeface="+mn-lt"/>
                <a:cs typeface="+mn-lt"/>
              </a:rPr>
              <a:t>Principal Component Analysis</a:t>
            </a:r>
            <a:r>
              <a:rPr lang="en-US" sz="2400" dirty="0">
                <a:ea typeface="+mn-lt"/>
                <a:cs typeface="+mn-lt"/>
              </a:rPr>
              <a:t> to reduce data complexity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Applied </a:t>
            </a:r>
            <a:r>
              <a:rPr lang="en-US" sz="2400" b="1" dirty="0">
                <a:ea typeface="+mn-lt"/>
                <a:cs typeface="+mn-lt"/>
              </a:rPr>
              <a:t>K-Means Clustering</a:t>
            </a:r>
            <a:r>
              <a:rPr lang="en-US" sz="2400" dirty="0">
                <a:ea typeface="+mn-lt"/>
                <a:cs typeface="+mn-lt"/>
              </a:rPr>
              <a:t> to find similar podcast groups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Insights:</a:t>
            </a:r>
            <a:endParaRPr lang="en-US" sz="2400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+mn-lt"/>
                <a:cs typeface="+mn-lt"/>
              </a:rPr>
              <a:t>Evening-released, long episodes w/ fewer ads = higher listening time</a:t>
            </a:r>
            <a:endParaRPr lang="en-US" sz="2400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+mn-lt"/>
                <a:cs typeface="+mn-lt"/>
              </a:rPr>
              <a:t>Reinforced findings from model results</a:t>
            </a:r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4" name="Picture 3" descr="A blue background with numbers&#10;&#10;AI-generated content may be incorrect.">
            <a:extLst>
              <a:ext uri="{FF2B5EF4-FFF2-40B4-BE49-F238E27FC236}">
                <a16:creationId xmlns:a16="http://schemas.microsoft.com/office/drawing/2014/main" id="{405FBA5F-EC28-29F2-C4C5-B4456BBD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11" b="25071"/>
          <a:stretch>
            <a:fillRect/>
          </a:stretch>
        </p:blipFill>
        <p:spPr>
          <a:xfrm>
            <a:off x="0" y="4791826"/>
            <a:ext cx="12192000" cy="17088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3E9FE-D6DF-9BB7-15F9-B23E56F18E19}"/>
              </a:ext>
            </a:extLst>
          </p:cNvPr>
          <p:cNvSpPr/>
          <p:nvPr/>
        </p:nvSpPr>
        <p:spPr>
          <a:xfrm>
            <a:off x="518583" y="503114"/>
            <a:ext cx="5588601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B6706-E724-B337-F70C-416C0B81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US" dirty="0"/>
              <a:t>07 Implementation Details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710E3A-2EBA-C9C7-DEFE-20DA270CF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28620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530469" y="1995847"/>
          <a:ext cx="8686800" cy="2866796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2155755">
                  <a:extLst>
                    <a:ext uri="{9D8B030D-6E8A-4147-A177-3AD203B41FA5}">
                      <a16:colId xmlns:a16="http://schemas.microsoft.com/office/drawing/2014/main" val="1243941731"/>
                    </a:ext>
                  </a:extLst>
                </a:gridCol>
                <a:gridCol w="6531045">
                  <a:extLst>
                    <a:ext uri="{9D8B030D-6E8A-4147-A177-3AD203B41FA5}">
                      <a16:colId xmlns:a16="http://schemas.microsoft.com/office/drawing/2014/main" val="2976447326"/>
                    </a:ext>
                  </a:extLst>
                </a:gridCol>
              </a:tblGrid>
              <a:tr h="7166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Language</a:t>
                      </a:r>
                    </a:p>
                  </a:txBody>
                  <a:tcPr marL="106793" marR="106793" marT="106793" marB="1067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 marL="106793" marR="106793" marT="106793" marB="1067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136535"/>
                  </a:ext>
                </a:extLst>
              </a:tr>
              <a:tr h="7166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Tools /Libraries</a:t>
                      </a:r>
                    </a:p>
                  </a:txBody>
                  <a:tcPr marL="106793" marR="106793" marT="106793" marB="1067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pandas, </a:t>
                      </a:r>
                      <a:r>
                        <a:rPr lang="en-US" sz="1600" b="0" i="0" u="none" strike="noStrike" cap="none" spc="0" noProof="0" dirty="0" err="1">
                          <a:solidFill>
                            <a:schemeClr val="tx1"/>
                          </a:solidFill>
                          <a:latin typeface="Bierstadt"/>
                        </a:rPr>
                        <a:t>numpy</a:t>
                      </a:r>
                      <a:r>
                        <a:rPr lang="en-US" sz="16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, scikit-learn, </a:t>
                      </a:r>
                      <a:r>
                        <a:rPr lang="en-US" sz="1600" b="0" i="0" u="none" strike="noStrike" cap="none" spc="0" noProof="0" dirty="0" err="1">
                          <a:solidFill>
                            <a:schemeClr val="tx1"/>
                          </a:solidFill>
                          <a:latin typeface="Bierstadt"/>
                        </a:rPr>
                        <a:t>lightgbm</a:t>
                      </a:r>
                      <a:r>
                        <a:rPr lang="en-US" sz="16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, </a:t>
                      </a:r>
                      <a:r>
                        <a:rPr lang="en-US" sz="1600" b="0" i="0" u="none" strike="noStrike" cap="none" spc="0" noProof="0" dirty="0" err="1">
                          <a:solidFill>
                            <a:schemeClr val="tx1"/>
                          </a:solidFill>
                          <a:latin typeface="Bierstadt"/>
                        </a:rPr>
                        <a:t>xgboost</a:t>
                      </a:r>
                      <a:r>
                        <a:rPr lang="en-US" sz="16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, matplotlib, seaborn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793" marR="106793" marT="106793" marB="1067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913194"/>
                  </a:ext>
                </a:extLst>
              </a:tr>
              <a:tr h="71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Environment</a:t>
                      </a:r>
                    </a:p>
                  </a:txBody>
                  <a:tcPr marL="106793" marR="106793" marT="106793" marB="1067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cap="none" spc="0" dirty="0" err="1">
                          <a:solidFill>
                            <a:schemeClr val="tx1"/>
                          </a:solidFill>
                        </a:rPr>
                        <a:t>Jupyter</a:t>
                      </a:r>
                      <a:r>
                        <a:rPr lang="en-US" sz="1600" b="0" cap="none" spc="0" dirty="0">
                          <a:solidFill>
                            <a:schemeClr val="tx1"/>
                          </a:solidFill>
                        </a:rPr>
                        <a:t> Notebooks</a:t>
                      </a:r>
                    </a:p>
                  </a:txBody>
                  <a:tcPr marL="106793" marR="106793" marT="106793" marB="1067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868874"/>
                  </a:ext>
                </a:extLst>
              </a:tr>
              <a:tr h="7166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Version Control</a:t>
                      </a:r>
                    </a:p>
                  </a:txBody>
                  <a:tcPr marL="106793" marR="106793" marT="106793" marB="10679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cap="none" spc="0" noProof="0" dirty="0">
                          <a:solidFill>
                            <a:schemeClr val="tx1"/>
                          </a:solidFill>
                          <a:latin typeface="Bierstadt"/>
                        </a:rPr>
                        <a:t>GitHub for collaboration and tracking changes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793" marR="106793" marT="106793" marB="1067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51258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DCDE70-B4E3-81B1-AAA7-6FEF0D999EC1}"/>
              </a:ext>
            </a:extLst>
          </p:cNvPr>
          <p:cNvSpPr/>
          <p:nvPr/>
        </p:nvSpPr>
        <p:spPr>
          <a:xfrm>
            <a:off x="518583" y="503114"/>
            <a:ext cx="6428754" cy="261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1150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527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GestaltVTI</vt:lpstr>
      <vt:lpstr>Predict Podcast Listening Time</vt:lpstr>
      <vt:lpstr>Agenda</vt:lpstr>
      <vt:lpstr>01 Project Overview</vt:lpstr>
      <vt:lpstr>02 Team Roles</vt:lpstr>
      <vt:lpstr>03 Data Preparation &amp; Cleaning</vt:lpstr>
      <vt:lpstr>04 Feature Engineering</vt:lpstr>
      <vt:lpstr>05 Model Development</vt:lpstr>
      <vt:lpstr>PowerPoint Presentation</vt:lpstr>
      <vt:lpstr>07 Implementation Details</vt:lpstr>
      <vt:lpstr>08 Results Summary</vt:lpstr>
      <vt:lpstr>09 Results Summary Pt. 2</vt:lpstr>
      <vt:lpstr>PowerPoint Presentation</vt:lpstr>
      <vt:lpstr>11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Joseph Miranda</cp:lastModifiedBy>
  <cp:revision>366</cp:revision>
  <dcterms:created xsi:type="dcterms:W3CDTF">2025-10-23T01:23:58Z</dcterms:created>
  <dcterms:modified xsi:type="dcterms:W3CDTF">2025-12-04T21:58:07Z</dcterms:modified>
</cp:coreProperties>
</file>